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77BE"/>
    <a:srgbClr val="AA2079"/>
    <a:srgbClr val="173E4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3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B46EF3-F319-49B0-8D9D-1258A14EC85B}" type="datetimeFigureOut">
              <a:rPr lang="en-GB" smtClean="0"/>
              <a:pPr/>
              <a:t>11/05/2011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DDEA26-5F33-48C2-A4E2-EBEC014E3ED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9B0C3-A0F7-461F-814B-97863E76D6C2}" type="datetimeFigureOut">
              <a:rPr lang="en-GB" smtClean="0"/>
              <a:pPr/>
              <a:t>11/05/2011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5AF52-517E-4FB8-80DD-B5B12A815A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9B0C3-A0F7-461F-814B-97863E76D6C2}" type="datetimeFigureOut">
              <a:rPr lang="en-GB" smtClean="0"/>
              <a:pPr/>
              <a:t>11/05/2011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5AF52-517E-4FB8-80DD-B5B12A815A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9B0C3-A0F7-461F-814B-97863E76D6C2}" type="datetimeFigureOut">
              <a:rPr lang="en-GB" smtClean="0"/>
              <a:pPr/>
              <a:t>11/05/2011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5AF52-517E-4FB8-80DD-B5B12A815A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9B0C3-A0F7-461F-814B-97863E76D6C2}" type="datetimeFigureOut">
              <a:rPr lang="en-GB" smtClean="0"/>
              <a:pPr/>
              <a:t>11/05/2011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5AF52-517E-4FB8-80DD-B5B12A815A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9B0C3-A0F7-461F-814B-97863E76D6C2}" type="datetimeFigureOut">
              <a:rPr lang="en-GB" smtClean="0"/>
              <a:pPr/>
              <a:t>11/05/2011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5AF52-517E-4FB8-80DD-B5B12A815A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9B0C3-A0F7-461F-814B-97863E76D6C2}" type="datetimeFigureOut">
              <a:rPr lang="en-GB" smtClean="0"/>
              <a:pPr/>
              <a:t>11/05/2011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5AF52-517E-4FB8-80DD-B5B12A815A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9B0C3-A0F7-461F-814B-97863E76D6C2}" type="datetimeFigureOut">
              <a:rPr lang="en-GB" smtClean="0"/>
              <a:pPr/>
              <a:t>11/05/2011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5AF52-517E-4FB8-80DD-B5B12A815A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9B0C3-A0F7-461F-814B-97863E76D6C2}" type="datetimeFigureOut">
              <a:rPr lang="en-GB" smtClean="0"/>
              <a:pPr/>
              <a:t>11/05/2011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5AF52-517E-4FB8-80DD-B5B12A815A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9B0C3-A0F7-461F-814B-97863E76D6C2}" type="datetimeFigureOut">
              <a:rPr lang="en-GB" smtClean="0"/>
              <a:pPr/>
              <a:t>11/05/2011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5AF52-517E-4FB8-80DD-B5B12A815A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9B0C3-A0F7-461F-814B-97863E76D6C2}" type="datetimeFigureOut">
              <a:rPr lang="en-GB" smtClean="0"/>
              <a:pPr/>
              <a:t>11/05/2011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5AF52-517E-4FB8-80DD-B5B12A815A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9B0C3-A0F7-461F-814B-97863E76D6C2}" type="datetimeFigureOut">
              <a:rPr lang="en-GB" smtClean="0"/>
              <a:pPr/>
              <a:t>11/05/2011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5AF52-517E-4FB8-80DD-B5B12A815A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9B0C3-A0F7-461F-814B-97863E76D6C2}" type="datetimeFigureOut">
              <a:rPr lang="en-GB" smtClean="0"/>
              <a:pPr/>
              <a:t>11/05/2011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5AF52-517E-4FB8-80DD-B5B12A815A7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79512" y="260648"/>
            <a:ext cx="578402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err="1" smtClean="0">
                <a:ln w="0">
                  <a:solidFill>
                    <a:srgbClr val="7030A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Atributul</a:t>
            </a:r>
            <a:r>
              <a:rPr lang="en-US" sz="5400" b="1" cap="all" spc="0" dirty="0" smtClean="0">
                <a:ln w="0">
                  <a:solidFill>
                    <a:srgbClr val="7030A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verbal</a:t>
            </a:r>
            <a:endParaRPr lang="en-US" sz="5400" b="1" cap="all" spc="0" dirty="0">
              <a:ln w="0">
                <a:solidFill>
                  <a:srgbClr val="7030A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advClick="0" advTm="6000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276872"/>
            <a:ext cx="3168352" cy="4370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635896" y="476672"/>
            <a:ext cx="4572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vi-VN" sz="3600" b="1" i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Atributul verbal este atributul care determină numai substantive </a:t>
            </a:r>
            <a:r>
              <a:rPr lang="vi-VN" sz="3600" b="1" i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US" sz="3600" b="1" i="1" dirty="0" err="1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Responsabilitatea</a:t>
            </a:r>
            <a:r>
              <a:rPr lang="en-US" sz="3600" b="1" i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de a  </a:t>
            </a:r>
            <a:r>
              <a:rPr lang="en-US" sz="3600" b="1" i="1" dirty="0" err="1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invata</a:t>
            </a:r>
            <a:r>
              <a:rPr lang="en-US" sz="3600" b="1" i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) </a:t>
            </a:r>
            <a:r>
              <a:rPr lang="en-US" sz="3600" b="1" i="1" dirty="0" err="1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</a:t>
            </a:r>
            <a:r>
              <a:rPr lang="en-US" sz="3600" b="1" i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3600" b="1" i="1" dirty="0" err="1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pronume</a:t>
            </a:r>
            <a:r>
              <a:rPr lang="en-US" sz="3600" b="1" i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vi-VN" sz="3600" b="1" i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(Are </a:t>
            </a:r>
            <a:r>
              <a:rPr lang="vi-VN" sz="3600" b="1" i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 meserie precisă, aceea de a </a:t>
            </a:r>
            <a:r>
              <a:rPr lang="vi-VN" sz="3600" b="1" i="1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măsura)</a:t>
            </a:r>
            <a:endParaRPr lang="en-GB" sz="3600" b="1" i="1" dirty="0">
              <a:solidFill>
                <a:schemeClr val="accent6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0" y="188640"/>
            <a:ext cx="9144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en-US" sz="40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Atributul</a:t>
            </a:r>
            <a:r>
              <a:rPr lang="en-US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verbal </a:t>
            </a:r>
            <a:r>
              <a:rPr lang="en-US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se </a:t>
            </a:r>
            <a:r>
              <a:rPr lang="en-US" sz="40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exprima</a:t>
            </a:r>
            <a:r>
              <a:rPr lang="en-US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prin</a:t>
            </a:r>
            <a:r>
              <a:rPr lang="en-US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:</a:t>
            </a:r>
            <a:endParaRPr lang="en-US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916832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 smtClean="0">
                <a:solidFill>
                  <a:srgbClr val="0070C0"/>
                </a:solidFill>
              </a:rPr>
              <a:t> -verb la </a:t>
            </a:r>
            <a:r>
              <a:rPr lang="en-GB" sz="3200" dirty="0" err="1" smtClean="0">
                <a:solidFill>
                  <a:srgbClr val="0070C0"/>
                </a:solidFill>
              </a:rPr>
              <a:t>modul</a:t>
            </a:r>
            <a:r>
              <a:rPr lang="en-GB" sz="3200" dirty="0" smtClean="0">
                <a:solidFill>
                  <a:srgbClr val="0070C0"/>
                </a:solidFill>
              </a:rPr>
              <a:t> </a:t>
            </a:r>
            <a:r>
              <a:rPr lang="en-GB" sz="3200" dirty="0" err="1" smtClean="0">
                <a:solidFill>
                  <a:srgbClr val="0070C0"/>
                </a:solidFill>
              </a:rPr>
              <a:t>infinitiv</a:t>
            </a:r>
            <a:r>
              <a:rPr lang="en-GB" sz="3200" dirty="0" smtClean="0">
                <a:solidFill>
                  <a:srgbClr val="0070C0"/>
                </a:solidFill>
              </a:rPr>
              <a:t>:  </a:t>
            </a:r>
            <a:r>
              <a:rPr lang="en-GB" sz="3200" dirty="0" err="1" smtClean="0">
                <a:solidFill>
                  <a:srgbClr val="0070C0"/>
                </a:solidFill>
              </a:rPr>
              <a:t>Copiii</a:t>
            </a:r>
            <a:r>
              <a:rPr lang="en-GB" sz="3200" dirty="0" smtClean="0">
                <a:solidFill>
                  <a:srgbClr val="0070C0"/>
                </a:solidFill>
              </a:rPr>
              <a:t> au </a:t>
            </a:r>
            <a:r>
              <a:rPr lang="en-GB" sz="3200" dirty="0" err="1" smtClean="0">
                <a:solidFill>
                  <a:srgbClr val="0070C0"/>
                </a:solidFill>
              </a:rPr>
              <a:t>bucuria</a:t>
            </a:r>
            <a:r>
              <a:rPr lang="en-GB" sz="3200" dirty="0" smtClean="0">
                <a:solidFill>
                  <a:srgbClr val="0070C0"/>
                </a:solidFill>
              </a:rPr>
              <a:t> </a:t>
            </a:r>
            <a:r>
              <a:rPr lang="en-GB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de a </a:t>
            </a:r>
            <a:r>
              <a:rPr lang="en-GB" sz="3200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invãta</a:t>
            </a:r>
            <a:r>
              <a:rPr lang="en-GB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GB" sz="3200" dirty="0" smtClean="0">
                <a:solidFill>
                  <a:srgbClr val="0070C0"/>
                </a:solidFill>
              </a:rPr>
              <a:t>o </a:t>
            </a:r>
            <a:r>
              <a:rPr lang="en-GB" sz="3200" dirty="0" err="1" smtClean="0">
                <a:solidFill>
                  <a:srgbClr val="0070C0"/>
                </a:solidFill>
              </a:rPr>
              <a:t>școala</a:t>
            </a:r>
            <a:r>
              <a:rPr lang="en-GB" sz="3200" dirty="0" smtClean="0">
                <a:solidFill>
                  <a:srgbClr val="0070C0"/>
                </a:solidFill>
              </a:rPr>
              <a:t>! </a:t>
            </a:r>
          </a:p>
          <a:p>
            <a:r>
              <a:rPr lang="en-GB" sz="3200" dirty="0" smtClean="0">
                <a:solidFill>
                  <a:srgbClr val="0070C0"/>
                </a:solidFill>
              </a:rPr>
              <a:t>          -verb la </a:t>
            </a:r>
            <a:r>
              <a:rPr lang="en-GB" sz="3200" dirty="0" err="1" smtClean="0">
                <a:solidFill>
                  <a:srgbClr val="0070C0"/>
                </a:solidFill>
              </a:rPr>
              <a:t>modul</a:t>
            </a:r>
            <a:r>
              <a:rPr lang="en-GB" sz="3200" dirty="0" smtClean="0">
                <a:solidFill>
                  <a:srgbClr val="0070C0"/>
                </a:solidFill>
              </a:rPr>
              <a:t> </a:t>
            </a:r>
            <a:r>
              <a:rPr lang="en-GB" sz="3200" dirty="0" err="1" smtClean="0">
                <a:solidFill>
                  <a:srgbClr val="0070C0"/>
                </a:solidFill>
              </a:rPr>
              <a:t>supin</a:t>
            </a:r>
            <a:r>
              <a:rPr lang="en-GB" sz="3200" dirty="0" smtClean="0">
                <a:solidFill>
                  <a:srgbClr val="0070C0"/>
                </a:solidFill>
              </a:rPr>
              <a:t>:  </a:t>
            </a:r>
            <a:r>
              <a:rPr lang="en-GB" sz="3200" dirty="0" err="1" smtClean="0">
                <a:solidFill>
                  <a:srgbClr val="0070C0"/>
                </a:solidFill>
              </a:rPr>
              <a:t>Lacul</a:t>
            </a:r>
            <a:r>
              <a:rPr lang="en-GB" sz="3200" dirty="0" smtClean="0">
                <a:solidFill>
                  <a:srgbClr val="0070C0"/>
                </a:solidFill>
              </a:rPr>
              <a:t> era </a:t>
            </a:r>
            <a:r>
              <a:rPr lang="en-GB" sz="3200" dirty="0" err="1" smtClean="0">
                <a:solidFill>
                  <a:srgbClr val="0070C0"/>
                </a:solidFill>
              </a:rPr>
              <a:t>blastinos</a:t>
            </a:r>
            <a:r>
              <a:rPr lang="en-GB" sz="3200" dirty="0" smtClean="0">
                <a:solidFill>
                  <a:srgbClr val="0070C0"/>
                </a:solidFill>
              </a:rPr>
              <a:t> </a:t>
            </a:r>
            <a:r>
              <a:rPr lang="en-GB" sz="3200" dirty="0" err="1" smtClean="0">
                <a:solidFill>
                  <a:srgbClr val="0070C0"/>
                </a:solidFill>
              </a:rPr>
              <a:t>si</a:t>
            </a:r>
            <a:r>
              <a:rPr lang="en-GB" sz="3200" dirty="0" smtClean="0">
                <a:solidFill>
                  <a:srgbClr val="0070C0"/>
                </a:solidFill>
              </a:rPr>
              <a:t> nu </a:t>
            </a:r>
            <a:r>
              <a:rPr lang="en-GB" sz="3200" dirty="0" err="1" smtClean="0">
                <a:solidFill>
                  <a:srgbClr val="0070C0"/>
                </a:solidFill>
              </a:rPr>
              <a:t>avea</a:t>
            </a:r>
            <a:r>
              <a:rPr lang="en-GB" sz="3200" dirty="0" smtClean="0">
                <a:solidFill>
                  <a:srgbClr val="0070C0"/>
                </a:solidFill>
              </a:rPr>
              <a:t> </a:t>
            </a:r>
            <a:r>
              <a:rPr lang="en-GB" sz="3200" dirty="0" err="1" smtClean="0">
                <a:solidFill>
                  <a:srgbClr val="0070C0"/>
                </a:solidFill>
              </a:rPr>
              <a:t>nici</a:t>
            </a:r>
            <a:r>
              <a:rPr lang="en-GB" sz="3200" dirty="0" smtClean="0">
                <a:solidFill>
                  <a:srgbClr val="0070C0"/>
                </a:solidFill>
              </a:rPr>
              <a:t> </a:t>
            </a:r>
            <a:r>
              <a:rPr lang="en-GB" sz="3200" dirty="0" err="1" smtClean="0">
                <a:solidFill>
                  <a:srgbClr val="0070C0"/>
                </a:solidFill>
              </a:rPr>
              <a:t>apa</a:t>
            </a:r>
            <a:r>
              <a:rPr lang="en-GB" sz="3200" dirty="0" smtClean="0">
                <a:solidFill>
                  <a:srgbClr val="0070C0"/>
                </a:solidFill>
              </a:rPr>
              <a:t> </a:t>
            </a:r>
            <a:r>
              <a:rPr lang="en-GB" sz="3200" dirty="0" err="1" smtClean="0">
                <a:solidFill>
                  <a:srgbClr val="0070C0"/>
                </a:solidFill>
              </a:rPr>
              <a:t>curata</a:t>
            </a:r>
            <a:r>
              <a:rPr lang="en-GB" sz="3200" dirty="0" smtClean="0">
                <a:solidFill>
                  <a:srgbClr val="0070C0"/>
                </a:solidFill>
              </a:rPr>
              <a:t> , </a:t>
            </a:r>
            <a:r>
              <a:rPr lang="en-GB" sz="3200" dirty="0" err="1" smtClean="0">
                <a:solidFill>
                  <a:srgbClr val="0070C0"/>
                </a:solidFill>
              </a:rPr>
              <a:t>nici</a:t>
            </a:r>
            <a:r>
              <a:rPr lang="en-GB" sz="3200" dirty="0" smtClean="0">
                <a:solidFill>
                  <a:srgbClr val="0070C0"/>
                </a:solidFill>
              </a:rPr>
              <a:t> o imagine </a:t>
            </a:r>
            <a:r>
              <a:rPr lang="en-GB" sz="3200" dirty="0" err="1" smtClean="0">
                <a:solidFill>
                  <a:srgbClr val="0070C0"/>
                </a:solidFill>
              </a:rPr>
              <a:t>prea</a:t>
            </a:r>
            <a:r>
              <a:rPr lang="en-GB" sz="3200" dirty="0" smtClean="0">
                <a:solidFill>
                  <a:srgbClr val="0070C0"/>
                </a:solidFill>
              </a:rPr>
              <a:t> </a:t>
            </a:r>
            <a:r>
              <a:rPr lang="en-GB" sz="3200" dirty="0" err="1" smtClean="0">
                <a:solidFill>
                  <a:srgbClr val="0070C0"/>
                </a:solidFill>
              </a:rPr>
              <a:t>frumoasa</a:t>
            </a:r>
            <a:r>
              <a:rPr lang="en-GB" sz="3200" dirty="0" smtClean="0">
                <a:solidFill>
                  <a:srgbClr val="0070C0"/>
                </a:solidFill>
              </a:rPr>
              <a:t>, </a:t>
            </a:r>
            <a:r>
              <a:rPr lang="en-GB" sz="3200" dirty="0" err="1" smtClean="0">
                <a:solidFill>
                  <a:srgbClr val="0070C0"/>
                </a:solidFill>
              </a:rPr>
              <a:t>ci</a:t>
            </a:r>
            <a:r>
              <a:rPr lang="en-GB" sz="3200" dirty="0" smtClean="0">
                <a:solidFill>
                  <a:srgbClr val="0070C0"/>
                </a:solidFill>
              </a:rPr>
              <a:t>  </a:t>
            </a:r>
            <a:r>
              <a:rPr lang="en-GB" sz="3200" dirty="0" err="1" smtClean="0">
                <a:solidFill>
                  <a:srgbClr val="0070C0"/>
                </a:solidFill>
              </a:rPr>
              <a:t>numai</a:t>
            </a:r>
            <a:r>
              <a:rPr lang="en-GB" sz="3200" dirty="0" smtClean="0">
                <a:solidFill>
                  <a:srgbClr val="0070C0"/>
                </a:solidFill>
              </a:rPr>
              <a:t>  o </a:t>
            </a:r>
            <a:r>
              <a:rPr lang="en-GB" sz="3200" dirty="0" err="1" smtClean="0">
                <a:solidFill>
                  <a:srgbClr val="0070C0"/>
                </a:solidFill>
              </a:rPr>
              <a:t>adancime</a:t>
            </a:r>
            <a:r>
              <a:rPr lang="en-GB" sz="3200" dirty="0" smtClean="0">
                <a:solidFill>
                  <a:srgbClr val="0070C0"/>
                </a:solidFill>
              </a:rPr>
              <a:t> </a:t>
            </a:r>
            <a:r>
              <a:rPr lang="en-GB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de </a:t>
            </a:r>
            <a:r>
              <a:rPr lang="en-GB" sz="3200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privit</a:t>
            </a:r>
            <a:r>
              <a:rPr lang="en-GB" sz="3200" dirty="0" smtClean="0">
                <a:solidFill>
                  <a:srgbClr val="0070C0"/>
                </a:solidFill>
              </a:rPr>
              <a:t>!</a:t>
            </a:r>
          </a:p>
          <a:p>
            <a:r>
              <a:rPr lang="en-GB" sz="3200" dirty="0" smtClean="0">
                <a:solidFill>
                  <a:srgbClr val="0070C0"/>
                </a:solidFill>
              </a:rPr>
              <a:t>         -verb la </a:t>
            </a:r>
            <a:r>
              <a:rPr lang="en-GB" sz="3200" dirty="0" err="1" smtClean="0">
                <a:solidFill>
                  <a:srgbClr val="0070C0"/>
                </a:solidFill>
              </a:rPr>
              <a:t>modul</a:t>
            </a:r>
            <a:r>
              <a:rPr lang="en-GB" sz="3200" dirty="0" smtClean="0">
                <a:solidFill>
                  <a:srgbClr val="0070C0"/>
                </a:solidFill>
              </a:rPr>
              <a:t> </a:t>
            </a:r>
            <a:r>
              <a:rPr lang="en-GB" sz="3200" dirty="0" err="1" smtClean="0">
                <a:solidFill>
                  <a:srgbClr val="0070C0"/>
                </a:solidFill>
              </a:rPr>
              <a:t>gerunziu</a:t>
            </a:r>
            <a:r>
              <a:rPr lang="en-GB" sz="3200" dirty="0" smtClean="0">
                <a:solidFill>
                  <a:srgbClr val="0070C0"/>
                </a:solidFill>
              </a:rPr>
              <a:t>: </a:t>
            </a:r>
            <a:r>
              <a:rPr lang="en-GB" sz="3200" dirty="0" err="1" smtClean="0">
                <a:solidFill>
                  <a:srgbClr val="0070C0"/>
                </a:solidFill>
              </a:rPr>
              <a:t>neacordat</a:t>
            </a:r>
            <a:r>
              <a:rPr lang="en-GB" sz="3200" dirty="0" smtClean="0">
                <a:solidFill>
                  <a:srgbClr val="0070C0"/>
                </a:solidFill>
              </a:rPr>
              <a:t> cu </a:t>
            </a:r>
            <a:r>
              <a:rPr lang="en-GB" sz="3200" dirty="0" err="1" smtClean="0">
                <a:solidFill>
                  <a:srgbClr val="0070C0"/>
                </a:solidFill>
              </a:rPr>
              <a:t>substantivul</a:t>
            </a:r>
            <a:r>
              <a:rPr lang="en-GB" sz="3200" dirty="0" smtClean="0">
                <a:solidFill>
                  <a:srgbClr val="0070C0"/>
                </a:solidFill>
              </a:rPr>
              <a:t> </a:t>
            </a:r>
            <a:r>
              <a:rPr lang="en-GB" sz="3200" dirty="0" err="1" smtClean="0">
                <a:solidFill>
                  <a:srgbClr val="0070C0"/>
                </a:solidFill>
              </a:rPr>
              <a:t>determinat</a:t>
            </a:r>
            <a:r>
              <a:rPr lang="en-GB" sz="3200" dirty="0" smtClean="0">
                <a:solidFill>
                  <a:srgbClr val="0070C0"/>
                </a:solidFill>
              </a:rPr>
              <a:t>:</a:t>
            </a:r>
          </a:p>
          <a:p>
            <a:r>
              <a:rPr lang="en-GB" sz="3200" dirty="0" smtClean="0">
                <a:solidFill>
                  <a:srgbClr val="0070C0"/>
                </a:solidFill>
              </a:rPr>
              <a:t>                  </a:t>
            </a:r>
            <a:r>
              <a:rPr lang="en-GB" sz="3200" dirty="0" err="1" smtClean="0">
                <a:solidFill>
                  <a:srgbClr val="0070C0"/>
                </a:solidFill>
              </a:rPr>
              <a:t>Haina-i</a:t>
            </a:r>
            <a:r>
              <a:rPr lang="en-GB" sz="3200" dirty="0" smtClean="0">
                <a:solidFill>
                  <a:srgbClr val="0070C0"/>
                </a:solidFill>
              </a:rPr>
              <a:t> </a:t>
            </a:r>
            <a:r>
              <a:rPr lang="en-GB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GB" sz="3200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mãturând</a:t>
            </a:r>
            <a:r>
              <a:rPr lang="en-GB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  <a:r>
              <a:rPr lang="en-GB" sz="3200" dirty="0" err="1" smtClean="0">
                <a:solidFill>
                  <a:srgbClr val="0070C0"/>
                </a:solidFill>
              </a:rPr>
              <a:t>pãmâtul</a:t>
            </a:r>
            <a:r>
              <a:rPr lang="en-GB" sz="3200" dirty="0" smtClean="0">
                <a:solidFill>
                  <a:srgbClr val="0070C0"/>
                </a:solidFill>
              </a:rPr>
              <a:t> | </a:t>
            </a:r>
            <a:r>
              <a:rPr lang="en-GB" sz="3200" dirty="0" err="1" smtClean="0">
                <a:solidFill>
                  <a:srgbClr val="0070C0"/>
                </a:solidFill>
              </a:rPr>
              <a:t>Și</a:t>
            </a:r>
            <a:r>
              <a:rPr lang="en-GB" sz="3200" dirty="0" smtClean="0">
                <a:solidFill>
                  <a:srgbClr val="0070C0"/>
                </a:solidFill>
              </a:rPr>
              <a:t>-o </a:t>
            </a:r>
            <a:r>
              <a:rPr lang="en-GB" sz="3200" dirty="0" err="1" smtClean="0">
                <a:solidFill>
                  <a:srgbClr val="0070C0"/>
                </a:solidFill>
              </a:rPr>
              <a:t>târãște</a:t>
            </a:r>
            <a:r>
              <a:rPr lang="en-GB" sz="3200" dirty="0" smtClean="0">
                <a:solidFill>
                  <a:srgbClr val="0070C0"/>
                </a:solidFill>
              </a:rPr>
              <a:t> </a:t>
            </a:r>
            <a:r>
              <a:rPr lang="en-GB" sz="3200" dirty="0" err="1" smtClean="0">
                <a:solidFill>
                  <a:srgbClr val="0070C0"/>
                </a:solidFill>
              </a:rPr>
              <a:t>abia</a:t>
            </a:r>
            <a:r>
              <a:rPr lang="en-GB" sz="3200" dirty="0" smtClean="0">
                <a:solidFill>
                  <a:srgbClr val="0070C0"/>
                </a:solidFill>
              </a:rPr>
              <a:t>, </a:t>
            </a:r>
            <a:r>
              <a:rPr lang="en-GB" sz="3200" dirty="0" err="1" smtClean="0">
                <a:solidFill>
                  <a:srgbClr val="0070C0"/>
                </a:solidFill>
              </a:rPr>
              <a:t>abia</a:t>
            </a:r>
            <a:r>
              <a:rPr lang="en-GB" sz="3200" dirty="0" smtClean="0">
                <a:solidFill>
                  <a:srgbClr val="0070C0"/>
                </a:solidFill>
              </a:rPr>
              <a:t>.</a:t>
            </a:r>
            <a:endParaRPr lang="en-GB" sz="3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0"/>
            <a:ext cx="3563888" cy="364502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0"/>
            <a:ext cx="6493335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Locutiunile</a:t>
            </a:r>
            <a:r>
              <a:rPr lang="en-US" sz="4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  </a:t>
            </a:r>
            <a:r>
              <a:rPr lang="en-US" sz="4400" b="1" cap="none" spc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verbale</a:t>
            </a:r>
            <a:r>
              <a:rPr lang="en-US" sz="4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 pot </a:t>
            </a:r>
            <a:r>
              <a:rPr lang="en-US" sz="4400" b="1" cap="none" spc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fii</a:t>
            </a:r>
            <a:r>
              <a:rPr lang="en-US" sz="4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 la  </a:t>
            </a:r>
            <a:r>
              <a:rPr lang="en-US" sz="4400" b="1" cap="none" spc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modurile</a:t>
            </a:r>
            <a:r>
              <a:rPr lang="en-US" sz="4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:</a:t>
            </a:r>
            <a:endParaRPr lang="en-US" sz="4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9552" y="2492896"/>
            <a:ext cx="83164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vi-VN" sz="2400" dirty="0" smtClean="0">
                <a:solidFill>
                  <a:schemeClr val="bg1">
                    <a:lumMod val="50000"/>
                  </a:schemeClr>
                </a:solidFill>
              </a:rPr>
              <a:t>infinitiv prezent şi perfect, cu sau fără prepoziţia de, la diatezele:</a:t>
            </a:r>
          </a:p>
          <a:p>
            <a:r>
              <a:rPr lang="vi-VN" sz="2400" dirty="0" smtClean="0">
                <a:solidFill>
                  <a:schemeClr val="bg1">
                    <a:lumMod val="50000"/>
                  </a:schemeClr>
                </a:solidFill>
              </a:rPr>
              <a:t>- </a:t>
            </a:r>
            <a:r>
              <a:rPr lang="vi-VN" sz="2400" dirty="0" smtClean="0">
                <a:solidFill>
                  <a:schemeClr val="bg1">
                    <a:lumMod val="50000"/>
                  </a:schemeClr>
                </a:solidFill>
              </a:rPr>
              <a:t>reflexivă, cu dativ (Are tot interesul de a-şi aduce aminte</a:t>
            </a:r>
            <a:r>
              <a:rPr lang="vi-VN" sz="2400" dirty="0" smtClean="0">
                <a:solidFill>
                  <a:schemeClr val="bg1">
                    <a:lumMod val="50000"/>
                  </a:schemeClr>
                </a:solidFill>
              </a:rPr>
              <a:t>,) </a:t>
            </a:r>
            <a:r>
              <a:rPr lang="vi-VN" sz="2400" dirty="0" smtClean="0">
                <a:solidFill>
                  <a:schemeClr val="bg1">
                    <a:lumMod val="50000"/>
                  </a:schemeClr>
                </a:solidFill>
              </a:rPr>
              <a:t>şi cu acuzativ (Are bucuria de a se da de-a berbeleacul)</a:t>
            </a:r>
          </a:p>
          <a:p>
            <a:r>
              <a:rPr lang="vi-VN" sz="2400" dirty="0" smtClean="0">
                <a:solidFill>
                  <a:schemeClr val="bg1">
                    <a:lumMod val="50000"/>
                  </a:schemeClr>
                </a:solidFill>
              </a:rPr>
              <a:t>- pasivă: Are plăcerea de a fi băgat în seamă de colegi;</a:t>
            </a:r>
          </a:p>
          <a:p>
            <a:r>
              <a:rPr lang="vi-VN" sz="2400" dirty="0" smtClean="0">
                <a:solidFill>
                  <a:schemeClr val="bg1">
                    <a:lumMod val="50000"/>
                  </a:schemeClr>
                </a:solidFill>
              </a:rPr>
              <a:t>- </a:t>
            </a:r>
            <a:r>
              <a:rPr lang="vi-VN" sz="2400" dirty="0" smtClean="0">
                <a:solidFill>
                  <a:schemeClr val="bg1">
                    <a:lumMod val="50000"/>
                  </a:schemeClr>
                </a:solidFill>
              </a:rPr>
              <a:t>reflexiv: Văd copii dându-se de-a dura.</a:t>
            </a:r>
            <a:endParaRPr lang="vi-VN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348880"/>
            <a:ext cx="5805487" cy="4348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598714" y="260648"/>
            <a:ext cx="4336508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6600" b="1" i="1" dirty="0" err="1" smtClean="0">
                <a:ln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P</a:t>
            </a:r>
            <a:r>
              <a:rPr lang="en-US" sz="6600" b="1" i="1" dirty="0" err="1" smtClean="0">
                <a:ln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unctuația</a:t>
            </a:r>
            <a:endParaRPr lang="en-GB" sz="6600" b="1" cap="none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r"/>
            <a:endParaRPr lang="en-US" sz="6600" b="1" i="1" cap="none" spc="0" dirty="0">
              <a:ln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s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620688"/>
            <a:ext cx="5544616" cy="543453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55576" y="1484784"/>
            <a:ext cx="75963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vi-VN" sz="4400" dirty="0" smtClean="0">
                <a:solidFill>
                  <a:schemeClr val="accent6">
                    <a:lumMod val="50000"/>
                  </a:schemeClr>
                </a:solidFill>
              </a:rPr>
              <a:t>Atributul verbal stă întotdeauna după substantivul pe care îl determină. Nu se desparte prin virgulă de substantivul pe care îl determină.</a:t>
            </a:r>
            <a:endParaRPr lang="en-GB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124744"/>
            <a:ext cx="862370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i="1" spc="50" dirty="0" err="1" smtClean="0">
                <a:ln w="11430"/>
                <a:solidFill>
                  <a:srgbClr val="E577B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Acest</a:t>
            </a:r>
            <a:r>
              <a:rPr lang="en-US" sz="3600" b="1" i="1" spc="50" dirty="0" smtClean="0">
                <a:ln w="11430"/>
                <a:solidFill>
                  <a:srgbClr val="E577B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3600" b="1" i="1" spc="50" dirty="0" err="1" smtClean="0">
                <a:ln w="11430"/>
                <a:solidFill>
                  <a:srgbClr val="E577B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proiect</a:t>
            </a:r>
            <a:r>
              <a:rPr lang="en-US" sz="3600" b="1" i="1" spc="50" dirty="0" smtClean="0">
                <a:ln w="11430"/>
                <a:solidFill>
                  <a:srgbClr val="E577B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a </a:t>
            </a:r>
            <a:r>
              <a:rPr lang="en-US" sz="3600" b="1" i="1" spc="50" dirty="0" err="1" smtClean="0">
                <a:ln w="11430"/>
                <a:solidFill>
                  <a:srgbClr val="E577B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fost</a:t>
            </a:r>
            <a:r>
              <a:rPr lang="en-US" sz="3600" b="1" i="1" spc="50" dirty="0" smtClean="0">
                <a:ln w="11430"/>
                <a:solidFill>
                  <a:srgbClr val="E577B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3600" b="1" i="1" spc="50" dirty="0" err="1" smtClean="0">
                <a:ln w="11430"/>
                <a:solidFill>
                  <a:srgbClr val="E577B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efectuat</a:t>
            </a:r>
            <a:r>
              <a:rPr lang="en-US" sz="3600" b="1" i="1" spc="50" dirty="0" smtClean="0">
                <a:ln w="11430"/>
                <a:solidFill>
                  <a:srgbClr val="E577B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de </a:t>
            </a:r>
            <a:r>
              <a:rPr lang="en-US" sz="3600" b="1" i="1" spc="50" dirty="0" err="1" smtClean="0">
                <a:ln w="11430"/>
                <a:solidFill>
                  <a:srgbClr val="E577B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catre</a:t>
            </a:r>
            <a:r>
              <a:rPr lang="en-US" sz="3600" b="1" i="1" spc="50" dirty="0" smtClean="0">
                <a:ln w="11430"/>
                <a:solidFill>
                  <a:srgbClr val="E577B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3600" b="1" i="1" spc="50" dirty="0" err="1" smtClean="0">
                <a:ln w="11430"/>
                <a:solidFill>
                  <a:srgbClr val="E577B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eleva</a:t>
            </a:r>
            <a:r>
              <a:rPr lang="en-US" sz="3600" b="1" i="1" spc="50" dirty="0" smtClean="0">
                <a:ln w="11430"/>
                <a:solidFill>
                  <a:srgbClr val="E577B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3600" b="1" i="1" spc="50" dirty="0" err="1" smtClean="0">
                <a:ln w="11430"/>
                <a:solidFill>
                  <a:srgbClr val="E577B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Musca</a:t>
            </a:r>
            <a:r>
              <a:rPr lang="en-US" sz="3600" b="1" i="1" spc="50" dirty="0" smtClean="0">
                <a:ln w="11430"/>
                <a:solidFill>
                  <a:srgbClr val="E577B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Maria-Claudia din </a:t>
            </a:r>
            <a:r>
              <a:rPr lang="en-US" sz="3600" b="1" i="1" spc="50" dirty="0" err="1" smtClean="0">
                <a:ln w="11430"/>
                <a:solidFill>
                  <a:srgbClr val="E577B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clasa</a:t>
            </a:r>
            <a:r>
              <a:rPr lang="en-US" sz="3600" b="1" i="1" spc="50" dirty="0" smtClean="0">
                <a:ln w="11430"/>
                <a:solidFill>
                  <a:srgbClr val="E577B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a VI-a B ,,</a:t>
            </a:r>
            <a:r>
              <a:rPr lang="en-US" sz="3600" b="1" i="1" spc="50" dirty="0" err="1" smtClean="0">
                <a:ln w="11430"/>
                <a:solidFill>
                  <a:srgbClr val="E577B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Școala</a:t>
            </a:r>
            <a:r>
              <a:rPr lang="en-US" sz="3600" b="1" i="1" spc="50" dirty="0" smtClean="0">
                <a:ln w="11430"/>
                <a:solidFill>
                  <a:srgbClr val="E577B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cu </a:t>
            </a:r>
            <a:r>
              <a:rPr lang="en-US" sz="3600" b="1" i="1" spc="50" dirty="0" err="1" smtClean="0">
                <a:ln w="11430"/>
                <a:solidFill>
                  <a:srgbClr val="E577B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clasele</a:t>
            </a:r>
            <a:r>
              <a:rPr lang="en-US" sz="3600" b="1" i="1" spc="50" dirty="0" smtClean="0">
                <a:ln w="11430"/>
                <a:solidFill>
                  <a:srgbClr val="E577B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I-VIII </a:t>
            </a:r>
            <a:r>
              <a:rPr lang="en-US" sz="3600" b="1" i="1" spc="50" dirty="0" err="1" smtClean="0">
                <a:ln w="11430"/>
                <a:solidFill>
                  <a:srgbClr val="E577B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N.I.Jilinschi</a:t>
            </a:r>
            <a:r>
              <a:rPr lang="en-US" sz="3600" b="1" i="1" spc="50" dirty="0" smtClean="0">
                <a:ln w="11430"/>
                <a:solidFill>
                  <a:srgbClr val="E577B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’’</a:t>
            </a:r>
            <a:endParaRPr lang="en-US" sz="3600" b="1" i="1" cap="none" spc="50" dirty="0">
              <a:ln w="11430"/>
              <a:solidFill>
                <a:srgbClr val="E577BE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 flipH="1">
            <a:off x="3635896" y="2924944"/>
            <a:ext cx="194421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3528" y="4869160"/>
            <a:ext cx="8552556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i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Ma </a:t>
            </a:r>
            <a:r>
              <a:rPr lang="en-US" sz="2800" b="1" i="1" cap="none" spc="50" dirty="0" err="1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astept</a:t>
            </a:r>
            <a:r>
              <a:rPr lang="en-US" sz="2800" b="1" i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 ca </a:t>
            </a:r>
            <a:r>
              <a:rPr lang="en-US" sz="2800" b="1" i="1" cap="none" spc="50" dirty="0" err="1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acest</a:t>
            </a:r>
            <a:r>
              <a:rPr lang="en-US" sz="2800" b="1" i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 </a:t>
            </a:r>
            <a:r>
              <a:rPr lang="en-US" sz="2800" b="1" i="1" cap="none" spc="50" dirty="0" err="1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proiect</a:t>
            </a:r>
            <a:r>
              <a:rPr lang="en-US" sz="2800" b="1" i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 </a:t>
            </a:r>
            <a:r>
              <a:rPr lang="en-US" sz="2800" b="1" i="1" cap="none" spc="50" dirty="0" err="1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sa</a:t>
            </a:r>
            <a:r>
              <a:rPr lang="en-US" sz="2800" b="1" i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 </a:t>
            </a:r>
            <a:r>
              <a:rPr lang="en-US" sz="2800" b="1" i="1" cap="none" spc="50" dirty="0" err="1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va</a:t>
            </a:r>
            <a:r>
              <a:rPr lang="en-US" sz="2800" b="1" i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 </a:t>
            </a:r>
            <a:r>
              <a:rPr lang="en-US" sz="2800" b="1" i="1" cap="none" spc="50" dirty="0" err="1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fi</a:t>
            </a:r>
            <a:r>
              <a:rPr lang="en-US" sz="2800" b="1" i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 </a:t>
            </a:r>
            <a:r>
              <a:rPr lang="en-US" sz="2800" b="1" i="1" cap="none" spc="50" dirty="0" err="1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fost</a:t>
            </a:r>
            <a:r>
              <a:rPr lang="en-US" sz="2800" b="1" i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 </a:t>
            </a:r>
            <a:r>
              <a:rPr lang="en-US" sz="2800" b="1" i="1" cap="none" spc="50" dirty="0" err="1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pe</a:t>
            </a:r>
            <a:r>
              <a:rPr lang="en-US" sz="2800" b="1" i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 </a:t>
            </a:r>
            <a:r>
              <a:rPr lang="en-US" sz="2800" b="1" i="1" cap="none" spc="50" dirty="0" err="1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plac</a:t>
            </a:r>
            <a:r>
              <a:rPr lang="en-US" sz="2800" b="1" i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 </a:t>
            </a:r>
            <a:r>
              <a:rPr lang="en-US" sz="2800" b="1" i="1" cap="none" spc="50" dirty="0" err="1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si</a:t>
            </a:r>
            <a:r>
              <a:rPr lang="en-US" sz="2800" b="1" i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 </a:t>
            </a:r>
            <a:r>
              <a:rPr lang="en-US" sz="2800" b="1" i="1" cap="none" spc="50" dirty="0" err="1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multe</a:t>
            </a:r>
            <a:r>
              <a:rPr lang="en-US" sz="2800" b="1" i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 </a:t>
            </a:r>
            <a:r>
              <a:rPr lang="en-US" sz="2800" b="1" i="1" cap="none" spc="50" dirty="0" err="1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felicitari</a:t>
            </a:r>
            <a:r>
              <a:rPr lang="en-US" sz="2800" b="1" i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  </a:t>
            </a:r>
            <a:r>
              <a:rPr lang="en-US" sz="2800" b="1" i="1" cap="none" spc="50" dirty="0" err="1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si</a:t>
            </a:r>
            <a:r>
              <a:rPr lang="en-US" sz="2800" b="1" i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 </a:t>
            </a:r>
            <a:r>
              <a:rPr lang="en-US" sz="2800" b="1" i="1" cap="none" spc="50" dirty="0" err="1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celorlalti</a:t>
            </a:r>
            <a:r>
              <a:rPr lang="en-US" sz="2800" b="1" i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 </a:t>
            </a:r>
            <a:r>
              <a:rPr lang="en-US" sz="2800" b="1" i="1" cap="none" spc="50" dirty="0" err="1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colegi</a:t>
            </a:r>
            <a:r>
              <a:rPr lang="en-US" sz="2800" b="1" i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 care s-au </a:t>
            </a:r>
            <a:r>
              <a:rPr lang="en-US" sz="2800" b="1" i="1" cap="none" spc="50" dirty="0" err="1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ostenit</a:t>
            </a:r>
            <a:r>
              <a:rPr lang="en-US" sz="2800" b="1" i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 </a:t>
            </a:r>
            <a:r>
              <a:rPr lang="en-US" sz="2800" b="1" i="1" cap="none" spc="50" dirty="0" err="1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pentru</a:t>
            </a:r>
            <a:r>
              <a:rPr lang="en-US" sz="2800" b="1" i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 a face un </a:t>
            </a:r>
            <a:r>
              <a:rPr lang="en-US" sz="2800" b="1" i="1" cap="none" spc="50" dirty="0" err="1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proiect</a:t>
            </a:r>
            <a:r>
              <a:rPr lang="en-US" sz="2800" b="1" i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.</a:t>
            </a:r>
            <a:endParaRPr lang="en-US" sz="2800" b="1" i="1" cap="none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250</Words>
  <Application>Microsoft Office PowerPoint</Application>
  <PresentationFormat>On-screen Show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n'joy</dc:creator>
  <cp:lastModifiedBy>n'joy</cp:lastModifiedBy>
  <cp:revision>8</cp:revision>
  <dcterms:created xsi:type="dcterms:W3CDTF">2011-05-08T10:58:26Z</dcterms:created>
  <dcterms:modified xsi:type="dcterms:W3CDTF">2011-05-11T06:23:14Z</dcterms:modified>
</cp:coreProperties>
</file>