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000A1E"/>
    <a:srgbClr val="993366"/>
    <a:srgbClr val="FF6600"/>
    <a:srgbClr val="FF66FF"/>
    <a:srgbClr val="D60093"/>
    <a:srgbClr val="FF33CC"/>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31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F8D44BC-FAB4-43F9-967F-F30F012703AC}" type="datetimeFigureOut">
              <a:rPr lang="en-GB" smtClean="0"/>
              <a:t>07/05/2011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D44BC-FAB4-43F9-967F-F30F012703AC}" type="datetimeFigureOut">
              <a:rPr lang="en-GB" smtClean="0"/>
              <a:t>07/05/2011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D44BC-FAB4-43F9-967F-F30F012703AC}" type="datetimeFigureOut">
              <a:rPr lang="en-GB" smtClean="0"/>
              <a:t>07/05/2011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D44BC-FAB4-43F9-967F-F30F012703AC}" type="datetimeFigureOut">
              <a:rPr lang="en-GB" smtClean="0"/>
              <a:t>07/05/2011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8D44BC-FAB4-43F9-967F-F30F012703AC}" type="datetimeFigureOut">
              <a:rPr lang="en-GB" smtClean="0"/>
              <a:t>07/05/2011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F8D44BC-FAB4-43F9-967F-F30F012703AC}" type="datetimeFigureOut">
              <a:rPr lang="en-GB" smtClean="0"/>
              <a:t>07/05/2011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F8D44BC-FAB4-43F9-967F-F30F012703AC}" type="datetimeFigureOut">
              <a:rPr lang="en-GB" smtClean="0"/>
              <a:t>07/05/2011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F8D44BC-FAB4-43F9-967F-F30F012703AC}" type="datetimeFigureOut">
              <a:rPr lang="en-GB" smtClean="0"/>
              <a:t>07/05/2011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8D44BC-FAB4-43F9-967F-F30F012703AC}" type="datetimeFigureOut">
              <a:rPr lang="en-GB" smtClean="0"/>
              <a:t>07/05/2011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D44BC-FAB4-43F9-967F-F30F012703AC}" type="datetimeFigureOut">
              <a:rPr lang="en-GB" smtClean="0"/>
              <a:t>07/05/2011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D44BC-FAB4-43F9-967F-F30F012703AC}" type="datetimeFigureOut">
              <a:rPr lang="en-GB" smtClean="0"/>
              <a:t>07/05/2011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C11FE1-B4E3-4220-9856-DBDD0FF1AF1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8D44BC-FAB4-43F9-967F-F30F012703AC}" type="datetimeFigureOut">
              <a:rPr lang="en-GB" smtClean="0"/>
              <a:t>07/05/2011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C11FE1-B4E3-4220-9856-DBDD0FF1AF1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458190">
            <a:off x="1312385" y="1393518"/>
            <a:ext cx="6941259" cy="923330"/>
          </a:xfrm>
          <a:prstGeom prst="rect">
            <a:avLst/>
          </a:prstGeom>
          <a:noFill/>
        </p:spPr>
        <p:txBody>
          <a:bodyPr wrap="square" lIns="91440" tIns="45720" rIns="91440" bIns="45720">
            <a:spAutoFit/>
          </a:bodyPr>
          <a:lstStyle/>
          <a:p>
            <a:pPr algn="ct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Atributul</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adjectival</a:t>
            </a:r>
          </a:p>
        </p:txBody>
      </p:sp>
      <p:pic>
        <p:nvPicPr>
          <p:cNvPr id="1027" name="Picture 3"/>
          <p:cNvPicPr>
            <a:picLocks noChangeAspect="1" noChangeArrowheads="1"/>
          </p:cNvPicPr>
          <p:nvPr/>
        </p:nvPicPr>
        <p:blipFill>
          <a:blip r:embed="rId3" cstate="print"/>
          <a:srcRect/>
          <a:stretch>
            <a:fillRect/>
          </a:stretch>
        </p:blipFill>
        <p:spPr bwMode="auto">
          <a:xfrm>
            <a:off x="1547664" y="2924944"/>
            <a:ext cx="6421313" cy="3573016"/>
          </a:xfrm>
          <a:prstGeom prst="rect">
            <a:avLst/>
          </a:prstGeom>
          <a:noFill/>
          <a:ln w="9525">
            <a:noFill/>
            <a:miter lim="800000"/>
            <a:headEnd/>
            <a:tailEnd/>
          </a:ln>
        </p:spPr>
      </p:pic>
    </p:spTree>
  </p:cSld>
  <p:clrMapOvr>
    <a:masterClrMapping/>
  </p:clrMapOvr>
  <p:transition advTm="0">
    <p:dissolve/>
    <p:sndAc>
      <p:stSnd>
        <p:snd r:embed="rId2" name="explod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354" y="1268760"/>
            <a:ext cx="9056646"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Acest</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proiect</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fost</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realizat</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de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eleva</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Vasile</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Maria-Cornelia’’ din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clasa</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aVI</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B de la ,,</a:t>
            </a:r>
            <a:r>
              <a:rPr lang="en-US" sz="36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Ș</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coala</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cu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clasele</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I-VIII </a:t>
            </a:r>
            <a:r>
              <a:rPr lang="en-US"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N.I.Jilinschi</a:t>
            </a:r>
            <a:r>
              <a:rPr lang="en-US"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3600" b="1" i="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Rectangle 2"/>
          <p:cNvSpPr/>
          <p:nvPr/>
        </p:nvSpPr>
        <p:spPr>
          <a:xfrm>
            <a:off x="133136" y="4221088"/>
            <a:ext cx="9010864"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Sper</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ca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va</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placut</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acest</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proiect</a:t>
            </a: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954" y="722078"/>
            <a:ext cx="6503203"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Clasificare</a:t>
            </a: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en-US" sz="54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atribute</a:t>
            </a: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Rectangle 2"/>
          <p:cNvSpPr/>
          <p:nvPr/>
        </p:nvSpPr>
        <p:spPr>
          <a:xfrm>
            <a:off x="971600" y="2492896"/>
            <a:ext cx="7704856" cy="3785652"/>
          </a:xfrm>
          <a:prstGeom prst="rect">
            <a:avLst/>
          </a:prstGeom>
        </p:spPr>
        <p:txBody>
          <a:bodyPr wrap="square">
            <a:spAutoFit/>
          </a:bodyPr>
          <a:lstStyle/>
          <a:p>
            <a:r>
              <a:rPr lang="vi-VN" sz="2400" dirty="0" smtClean="0">
                <a:solidFill>
                  <a:srgbClr val="7030A0"/>
                </a:solidFill>
              </a:rPr>
              <a:t>după felurile de adjective prin care se exprimă, atributele sunt de mai multe feluri:</a:t>
            </a:r>
          </a:p>
          <a:p>
            <a:r>
              <a:rPr lang="vi-VN" sz="2400" dirty="0" smtClean="0">
                <a:solidFill>
                  <a:srgbClr val="7030A0"/>
                </a:solidFill>
              </a:rPr>
              <a:t>- atribut adjectival exprimat prin adjectiv propri</a:t>
            </a:r>
            <a:r>
              <a:rPr lang="en-US" sz="2400" dirty="0" smtClean="0">
                <a:solidFill>
                  <a:srgbClr val="7030A0"/>
                </a:solidFill>
              </a:rPr>
              <a:t>u</a:t>
            </a:r>
            <a:r>
              <a:rPr lang="vi-VN" sz="2400" dirty="0" smtClean="0">
                <a:solidFill>
                  <a:srgbClr val="7030A0"/>
                </a:solidFill>
              </a:rPr>
              <a:t>-zis</a:t>
            </a:r>
          </a:p>
          <a:p>
            <a:r>
              <a:rPr lang="vi-VN" sz="2400" dirty="0" smtClean="0">
                <a:solidFill>
                  <a:srgbClr val="7030A0"/>
                </a:solidFill>
              </a:rPr>
              <a:t>- atribut adjectival exprimat prin gerunziu cu valoare de adjectiv</a:t>
            </a:r>
          </a:p>
          <a:p>
            <a:r>
              <a:rPr lang="vi-VN" sz="2400" dirty="0" smtClean="0">
                <a:solidFill>
                  <a:srgbClr val="7030A0"/>
                </a:solidFill>
              </a:rPr>
              <a:t>- atribut adjectival exprimat prin participiu cu valoare adjectivală</a:t>
            </a:r>
          </a:p>
          <a:p>
            <a:r>
              <a:rPr lang="vi-VN" sz="2400" dirty="0" smtClean="0">
                <a:solidFill>
                  <a:srgbClr val="7030A0"/>
                </a:solidFill>
              </a:rPr>
              <a:t>- atribut adjectival exprimat prin adjective pronominale</a:t>
            </a:r>
          </a:p>
          <a:p>
            <a:r>
              <a:rPr lang="vi-VN" sz="2400" dirty="0" smtClean="0">
                <a:solidFill>
                  <a:srgbClr val="7030A0"/>
                </a:solidFill>
              </a:rPr>
              <a:t>- atribut adjectival exprimat prin numerale cu valoare de adjectiv.</a:t>
            </a:r>
            <a:endParaRPr lang="vi-VN" sz="2400" dirty="0">
              <a:solidFill>
                <a:srgbClr val="7030A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1412" y="548680"/>
            <a:ext cx="8141204"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Atribut</a:t>
            </a:r>
            <a:r>
              <a:rPr lang="en-US"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adjectival </a:t>
            </a:r>
            <a:r>
              <a:rPr lang="en-US"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exprimat</a:t>
            </a:r>
            <a:r>
              <a:rPr lang="en-US"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prin</a:t>
            </a:r>
            <a:r>
              <a:rPr lang="en-US"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adjectiv</a:t>
            </a:r>
            <a:r>
              <a:rPr lang="en-US"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propriu-zis</a:t>
            </a:r>
            <a:endParaRPr lang="en-US"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971600" y="1268760"/>
            <a:ext cx="7560840" cy="4524315"/>
          </a:xfrm>
          <a:prstGeom prst="rect">
            <a:avLst/>
          </a:prstGeom>
        </p:spPr>
        <p:txBody>
          <a:bodyPr wrap="square">
            <a:spAutoFit/>
          </a:bodyPr>
          <a:lstStyle/>
          <a:p>
            <a:r>
              <a:rPr lang="vi-VN" sz="2400" dirty="0" smtClean="0">
                <a:solidFill>
                  <a:srgbClr val="A50021"/>
                </a:solidFill>
              </a:rPr>
              <a:t>Adjectivele pot sta la toate gradele de comparaţie şi sunt atât adjective variabile, cât şi invariabile: </a:t>
            </a:r>
            <a:r>
              <a:rPr lang="vi-VN" sz="2400" i="1" dirty="0" smtClean="0">
                <a:solidFill>
                  <a:srgbClr val="A50021"/>
                </a:solidFill>
              </a:rPr>
              <a:t>El are o cămaşă </a:t>
            </a:r>
            <a:r>
              <a:rPr lang="vi-VN" sz="2400" b="1" i="1" dirty="0" smtClean="0">
                <a:solidFill>
                  <a:srgbClr val="A50021"/>
                </a:solidFill>
              </a:rPr>
              <a:t>nouă</a:t>
            </a:r>
            <a:r>
              <a:rPr lang="vi-VN" sz="2400" i="1" dirty="0" smtClean="0">
                <a:solidFill>
                  <a:srgbClr val="A50021"/>
                </a:solidFill>
              </a:rPr>
              <a:t>, Au sosit unii </a:t>
            </a:r>
            <a:r>
              <a:rPr lang="vi-VN" sz="2400" b="1" i="1" dirty="0" smtClean="0">
                <a:solidFill>
                  <a:srgbClr val="A50021"/>
                </a:solidFill>
              </a:rPr>
              <a:t>mai pretenţioşi</a:t>
            </a:r>
            <a:r>
              <a:rPr lang="vi-VN" sz="2400" i="1" dirty="0" smtClean="0">
                <a:solidFill>
                  <a:srgbClr val="A50021"/>
                </a:solidFill>
              </a:rPr>
              <a:t>, Ei au hainele </a:t>
            </a:r>
            <a:r>
              <a:rPr lang="vi-VN" sz="2400" b="1" i="1" dirty="0" smtClean="0">
                <a:solidFill>
                  <a:srgbClr val="A50021"/>
                </a:solidFill>
              </a:rPr>
              <a:t>cele</a:t>
            </a:r>
            <a:r>
              <a:rPr lang="vi-VN" sz="2400" i="1" dirty="0" smtClean="0">
                <a:solidFill>
                  <a:srgbClr val="A50021"/>
                </a:solidFill>
              </a:rPr>
              <a:t> </a:t>
            </a:r>
            <a:r>
              <a:rPr lang="vi-VN" sz="2400" b="1" i="1" dirty="0" smtClean="0">
                <a:solidFill>
                  <a:srgbClr val="A50021"/>
                </a:solidFill>
              </a:rPr>
              <a:t>mai frumoase</a:t>
            </a:r>
            <a:r>
              <a:rPr lang="vi-VN" sz="2400" i="1" dirty="0" smtClean="0">
                <a:solidFill>
                  <a:srgbClr val="A50021"/>
                </a:solidFill>
              </a:rPr>
              <a:t>, N-ai mai văzut </a:t>
            </a:r>
            <a:r>
              <a:rPr lang="vi-VN" sz="2400" b="1" i="1" dirty="0" smtClean="0">
                <a:solidFill>
                  <a:srgbClr val="A50021"/>
                </a:solidFill>
              </a:rPr>
              <a:t>asemenea</a:t>
            </a:r>
            <a:r>
              <a:rPr lang="vi-VN" sz="2400" i="1" dirty="0" smtClean="0">
                <a:solidFill>
                  <a:srgbClr val="A50021"/>
                </a:solidFill>
              </a:rPr>
              <a:t> elevi, Ea are o rochie </a:t>
            </a:r>
            <a:r>
              <a:rPr lang="vi-VN" sz="2400" b="1" i="1" dirty="0" smtClean="0">
                <a:solidFill>
                  <a:srgbClr val="A50021"/>
                </a:solidFill>
              </a:rPr>
              <a:t>gri. </a:t>
            </a:r>
            <a:endParaRPr lang="vi-VN" sz="2400" dirty="0" smtClean="0">
              <a:solidFill>
                <a:srgbClr val="A50021"/>
              </a:solidFill>
            </a:endParaRPr>
          </a:p>
          <a:p>
            <a:r>
              <a:rPr lang="vi-VN" sz="2400" dirty="0" smtClean="0">
                <a:solidFill>
                  <a:srgbClr val="A50021"/>
                </a:solidFill>
              </a:rPr>
              <a:t>Adjectivul poate fi precedat de articol adjectival (</a:t>
            </a:r>
            <a:r>
              <a:rPr lang="vi-VN" sz="2400" i="1" dirty="0" smtClean="0">
                <a:solidFill>
                  <a:srgbClr val="A50021"/>
                </a:solidFill>
              </a:rPr>
              <a:t>A vorbit cu profesorul </a:t>
            </a:r>
            <a:r>
              <a:rPr lang="vi-VN" sz="2400" b="1" i="1" dirty="0" smtClean="0">
                <a:solidFill>
                  <a:srgbClr val="A50021"/>
                </a:solidFill>
              </a:rPr>
              <a:t>cel nou</a:t>
            </a:r>
            <a:r>
              <a:rPr lang="vi-VN" sz="2400" dirty="0" smtClean="0">
                <a:solidFill>
                  <a:srgbClr val="A50021"/>
                </a:solidFill>
              </a:rPr>
              <a:t>) sau are articol hotărât când precedă substantivul (</a:t>
            </a:r>
            <a:r>
              <a:rPr lang="vi-VN" sz="2400" b="1" i="1" dirty="0" smtClean="0">
                <a:solidFill>
                  <a:srgbClr val="A50021"/>
                </a:solidFill>
              </a:rPr>
              <a:t>Frumoasa</a:t>
            </a:r>
            <a:r>
              <a:rPr lang="vi-VN" sz="2400" i="1" dirty="0" smtClean="0">
                <a:solidFill>
                  <a:srgbClr val="A50021"/>
                </a:solidFill>
              </a:rPr>
              <a:t> ta colegă nu a citit acest roman).</a:t>
            </a:r>
            <a:endParaRPr lang="vi-VN" sz="2400" dirty="0" smtClean="0">
              <a:solidFill>
                <a:srgbClr val="A50021"/>
              </a:solidFill>
            </a:endParaRPr>
          </a:p>
          <a:p>
            <a:r>
              <a:rPr lang="vi-VN" sz="2400" dirty="0" smtClean="0">
                <a:solidFill>
                  <a:srgbClr val="A50021"/>
                </a:solidFill>
              </a:rPr>
              <a:t>Nu poate fi precedat de articol nehotărât, pentru că acesta aparţine substantivului: </a:t>
            </a:r>
            <a:r>
              <a:rPr lang="vi-VN" sz="2400" i="1" dirty="0" smtClean="0">
                <a:solidFill>
                  <a:srgbClr val="A50021"/>
                </a:solidFill>
              </a:rPr>
              <a:t>A văzut o </a:t>
            </a:r>
            <a:r>
              <a:rPr lang="vi-VN" sz="2400" b="1" i="1" dirty="0" smtClean="0">
                <a:solidFill>
                  <a:srgbClr val="A50021"/>
                </a:solidFill>
              </a:rPr>
              <a:t>frumoasă</a:t>
            </a:r>
            <a:r>
              <a:rPr lang="vi-VN" sz="2400" i="1" dirty="0" smtClean="0">
                <a:solidFill>
                  <a:srgbClr val="A50021"/>
                </a:solidFill>
              </a:rPr>
              <a:t> fată </a:t>
            </a:r>
            <a:r>
              <a:rPr lang="vi-VN" sz="2400" dirty="0" smtClean="0">
                <a:solidFill>
                  <a:srgbClr val="A50021"/>
                </a:solidFill>
              </a:rPr>
              <a:t>şi nu</a:t>
            </a:r>
            <a:r>
              <a:rPr lang="vi-VN" sz="2400" i="1" dirty="0" smtClean="0">
                <a:solidFill>
                  <a:srgbClr val="A50021"/>
                </a:solidFill>
              </a:rPr>
              <a:t> A văzut o </a:t>
            </a:r>
            <a:r>
              <a:rPr lang="vi-VN" sz="2400" b="1" i="1" dirty="0" smtClean="0">
                <a:solidFill>
                  <a:srgbClr val="A50021"/>
                </a:solidFill>
              </a:rPr>
              <a:t>frumosă</a:t>
            </a:r>
            <a:r>
              <a:rPr lang="vi-VN" sz="2400" i="1" dirty="0" smtClean="0">
                <a:solidFill>
                  <a:srgbClr val="A50021"/>
                </a:solidFill>
              </a:rPr>
              <a:t> fată.</a:t>
            </a:r>
            <a:endParaRPr lang="vi-VN" sz="2400" dirty="0">
              <a:solidFill>
                <a:srgbClr val="A5002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908721"/>
            <a:ext cx="8568952" cy="830997"/>
          </a:xfrm>
          <a:prstGeom prst="rect">
            <a:avLst/>
          </a:prstGeom>
          <a:noFill/>
        </p:spPr>
        <p:txBody>
          <a:bodyPr wrap="square" lIns="91440" tIns="45720" rIns="91440" bIns="45720">
            <a:spAutoFit/>
          </a:bodyPr>
          <a:lstStyle/>
          <a:p>
            <a:pPr algn="ctr"/>
            <a:r>
              <a:rPr lang="vi-VN" sz="2400" dirty="0" smtClean="0">
                <a:solidFill>
                  <a:srgbClr val="FF33CC"/>
                </a:solidFill>
              </a:rPr>
              <a:t>Adjectivele prin care se exprimă pot sta în toate cazurile, prin acord cu substantivul regent:</a:t>
            </a:r>
            <a:endParaRPr lang="en-US" sz="2400" b="1" cap="none" spc="0" dirty="0">
              <a:ln w="1905"/>
              <a:solidFill>
                <a:srgbClr val="FF33CC"/>
              </a:solidFill>
              <a:effectLst>
                <a:innerShdw blurRad="69850" dist="43180" dir="5400000">
                  <a:srgbClr val="000000">
                    <a:alpha val="65000"/>
                  </a:srgbClr>
                </a:innerShdw>
              </a:effectLst>
            </a:endParaRPr>
          </a:p>
        </p:txBody>
      </p:sp>
      <p:sp>
        <p:nvSpPr>
          <p:cNvPr id="4" name="Rectangle 3"/>
          <p:cNvSpPr/>
          <p:nvPr/>
        </p:nvSpPr>
        <p:spPr>
          <a:xfrm>
            <a:off x="2286000" y="2136339"/>
            <a:ext cx="4572000" cy="3785652"/>
          </a:xfrm>
          <a:prstGeom prst="rect">
            <a:avLst/>
          </a:prstGeom>
        </p:spPr>
        <p:txBody>
          <a:bodyPr wrap="square">
            <a:spAutoFit/>
          </a:bodyPr>
          <a:lstStyle/>
          <a:p>
            <a:r>
              <a:rPr lang="vi-VN" sz="2400" dirty="0" smtClean="0">
                <a:solidFill>
                  <a:srgbClr val="D60093"/>
                </a:solidFill>
              </a:rPr>
              <a:t>- nominativ: </a:t>
            </a:r>
            <a:r>
              <a:rPr lang="vi-VN" sz="2400" i="1" dirty="0" smtClean="0">
                <a:solidFill>
                  <a:srgbClr val="D60093"/>
                </a:solidFill>
              </a:rPr>
              <a:t>În clasa a venit un elev </a:t>
            </a:r>
            <a:r>
              <a:rPr lang="vi-VN" sz="2400" b="1" i="1" dirty="0" smtClean="0">
                <a:solidFill>
                  <a:srgbClr val="D60093"/>
                </a:solidFill>
              </a:rPr>
              <a:t>inteligent</a:t>
            </a:r>
            <a:r>
              <a:rPr lang="vi-VN" sz="2400" b="1" dirty="0" smtClean="0">
                <a:solidFill>
                  <a:srgbClr val="D60093"/>
                </a:solidFill>
              </a:rPr>
              <a:t>;</a:t>
            </a:r>
            <a:endParaRPr lang="vi-VN" sz="2400" dirty="0" smtClean="0">
              <a:solidFill>
                <a:srgbClr val="D60093"/>
              </a:solidFill>
            </a:endParaRPr>
          </a:p>
          <a:p>
            <a:r>
              <a:rPr lang="vi-VN" sz="2400" dirty="0" smtClean="0">
                <a:solidFill>
                  <a:srgbClr val="D60093"/>
                </a:solidFill>
              </a:rPr>
              <a:t>- genitiv: </a:t>
            </a:r>
            <a:r>
              <a:rPr lang="vi-VN" sz="2400" i="1" dirty="0" smtClean="0">
                <a:solidFill>
                  <a:srgbClr val="D60093"/>
                </a:solidFill>
              </a:rPr>
              <a:t>Am discutat cu sora elevului </a:t>
            </a:r>
            <a:r>
              <a:rPr lang="vi-VN" sz="2400" b="1" i="1" dirty="0" smtClean="0">
                <a:solidFill>
                  <a:srgbClr val="D60093"/>
                </a:solidFill>
              </a:rPr>
              <a:t>inteligent</a:t>
            </a:r>
            <a:r>
              <a:rPr lang="vi-VN" sz="2400" b="1" dirty="0" smtClean="0">
                <a:solidFill>
                  <a:srgbClr val="D60093"/>
                </a:solidFill>
              </a:rPr>
              <a:t>;</a:t>
            </a:r>
            <a:endParaRPr lang="vi-VN" sz="2400" dirty="0" smtClean="0">
              <a:solidFill>
                <a:srgbClr val="D60093"/>
              </a:solidFill>
            </a:endParaRPr>
          </a:p>
          <a:p>
            <a:r>
              <a:rPr lang="vi-VN" sz="2400" dirty="0" smtClean="0">
                <a:solidFill>
                  <a:srgbClr val="D60093"/>
                </a:solidFill>
              </a:rPr>
              <a:t>- dativ: </a:t>
            </a:r>
            <a:r>
              <a:rPr lang="vi-VN" sz="2400" i="1" dirty="0" smtClean="0">
                <a:solidFill>
                  <a:srgbClr val="D60093"/>
                </a:solidFill>
              </a:rPr>
              <a:t>Îi dau o veste bună elevului </a:t>
            </a:r>
            <a:r>
              <a:rPr lang="vi-VN" sz="2400" b="1" i="1" dirty="0" smtClean="0">
                <a:solidFill>
                  <a:srgbClr val="D60093"/>
                </a:solidFill>
              </a:rPr>
              <a:t>inteligent</a:t>
            </a:r>
            <a:r>
              <a:rPr lang="vi-VN" sz="2400" b="1" dirty="0" smtClean="0">
                <a:solidFill>
                  <a:srgbClr val="D60093"/>
                </a:solidFill>
              </a:rPr>
              <a:t>;</a:t>
            </a:r>
            <a:endParaRPr lang="vi-VN" sz="2400" dirty="0" smtClean="0">
              <a:solidFill>
                <a:srgbClr val="D60093"/>
              </a:solidFill>
            </a:endParaRPr>
          </a:p>
          <a:p>
            <a:r>
              <a:rPr lang="vi-VN" sz="2400" dirty="0" smtClean="0">
                <a:solidFill>
                  <a:srgbClr val="D60093"/>
                </a:solidFill>
              </a:rPr>
              <a:t>- acuzativ: </a:t>
            </a:r>
            <a:r>
              <a:rPr lang="vi-VN" sz="2400" i="1" dirty="0" smtClean="0">
                <a:solidFill>
                  <a:srgbClr val="D60093"/>
                </a:solidFill>
              </a:rPr>
              <a:t>Tudor l-a văzut pe elevul </a:t>
            </a:r>
            <a:r>
              <a:rPr lang="vi-VN" sz="2400" b="1" i="1" dirty="0" smtClean="0">
                <a:solidFill>
                  <a:srgbClr val="D60093"/>
                </a:solidFill>
              </a:rPr>
              <a:t>inteligent</a:t>
            </a:r>
            <a:r>
              <a:rPr lang="vi-VN" sz="2400" dirty="0" smtClean="0">
                <a:solidFill>
                  <a:srgbClr val="D60093"/>
                </a:solidFill>
              </a:rPr>
              <a:t>;</a:t>
            </a:r>
          </a:p>
          <a:p>
            <a:r>
              <a:rPr lang="vi-VN" sz="2400" dirty="0" smtClean="0">
                <a:solidFill>
                  <a:srgbClr val="D60093"/>
                </a:solidFill>
              </a:rPr>
              <a:t>- vocativ: </a:t>
            </a:r>
            <a:r>
              <a:rPr lang="vi-VN" sz="2400" i="1" dirty="0" smtClean="0">
                <a:solidFill>
                  <a:srgbClr val="D60093"/>
                </a:solidFill>
              </a:rPr>
              <a:t>De unde vii, elevule </a:t>
            </a:r>
            <a:r>
              <a:rPr lang="vi-VN" sz="2400" b="1" i="1" dirty="0" smtClean="0">
                <a:solidFill>
                  <a:srgbClr val="D60093"/>
                </a:solidFill>
              </a:rPr>
              <a:t>inteligent</a:t>
            </a:r>
            <a:r>
              <a:rPr lang="vi-VN" sz="2400" i="1" dirty="0" smtClean="0">
                <a:solidFill>
                  <a:srgbClr val="D60093"/>
                </a:solidFill>
              </a:rPr>
              <a:t>?</a:t>
            </a:r>
            <a:endParaRPr lang="vi-VN" sz="2400" dirty="0">
              <a:solidFill>
                <a:srgbClr val="D60093"/>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848872" cy="830997"/>
          </a:xfrm>
          <a:prstGeom prst="rect">
            <a:avLst/>
          </a:prstGeom>
        </p:spPr>
        <p:txBody>
          <a:bodyPr wrap="square">
            <a:spAutoFit/>
          </a:bodyPr>
          <a:lstStyle/>
          <a:p>
            <a:pPr algn="ctr"/>
            <a:r>
              <a:rPr lang="pt-BR" sz="2400" b="1" dirty="0" smtClean="0">
                <a:solidFill>
                  <a:srgbClr val="7030A0"/>
                </a:solidFill>
              </a:rPr>
              <a:t>ATRIBUTUL ADJECTIVAL EXPRIMAT PRIN GERUNZIU CU  VALOARE DE</a:t>
            </a:r>
            <a:r>
              <a:rPr lang="pt-BR" sz="2400" dirty="0" smtClean="0">
                <a:solidFill>
                  <a:srgbClr val="7030A0"/>
                </a:solidFill>
              </a:rPr>
              <a:t>  </a:t>
            </a:r>
            <a:r>
              <a:rPr lang="pt-BR" sz="2400" b="1" dirty="0" smtClean="0">
                <a:solidFill>
                  <a:srgbClr val="7030A0"/>
                </a:solidFill>
              </a:rPr>
              <a:t>ADJECTIV:</a:t>
            </a:r>
            <a:endParaRPr lang="pt-BR" sz="2400" dirty="0">
              <a:solidFill>
                <a:srgbClr val="7030A0"/>
              </a:solidFill>
            </a:endParaRPr>
          </a:p>
        </p:txBody>
      </p:sp>
      <p:sp>
        <p:nvSpPr>
          <p:cNvPr id="3" name="Rectangle 2"/>
          <p:cNvSpPr/>
          <p:nvPr/>
        </p:nvSpPr>
        <p:spPr>
          <a:xfrm>
            <a:off x="683568" y="2636912"/>
            <a:ext cx="8064896" cy="3416320"/>
          </a:xfrm>
          <a:prstGeom prst="rect">
            <a:avLst/>
          </a:prstGeom>
        </p:spPr>
        <p:txBody>
          <a:bodyPr wrap="square">
            <a:spAutoFit/>
          </a:bodyPr>
          <a:lstStyle/>
          <a:p>
            <a:pPr algn="ctr"/>
            <a:r>
              <a:rPr lang="vi-VN" sz="3600" dirty="0" smtClean="0">
                <a:solidFill>
                  <a:srgbClr val="7030A0"/>
                </a:solidFill>
              </a:rPr>
              <a:t>Gerunziul cu valoare de adjectiv este gerunziul acordat cu substantivul, având desinenţe specifice adjectivului variabil cu două terminaţii: </a:t>
            </a:r>
            <a:r>
              <a:rPr lang="vi-VN" sz="3600" i="1" dirty="0" smtClean="0">
                <a:solidFill>
                  <a:srgbClr val="7030A0"/>
                </a:solidFill>
              </a:rPr>
              <a:t>om </a:t>
            </a:r>
            <a:r>
              <a:rPr lang="vi-VN" sz="3600" b="1" i="1" dirty="0" smtClean="0">
                <a:solidFill>
                  <a:srgbClr val="7030A0"/>
                </a:solidFill>
              </a:rPr>
              <a:t>suferind</a:t>
            </a:r>
            <a:r>
              <a:rPr lang="vi-VN" sz="3600" i="1" dirty="0" smtClean="0">
                <a:solidFill>
                  <a:srgbClr val="7030A0"/>
                </a:solidFill>
              </a:rPr>
              <a:t>, femeie </a:t>
            </a:r>
            <a:r>
              <a:rPr lang="vi-VN" sz="3600" b="1" i="1" dirty="0" smtClean="0">
                <a:solidFill>
                  <a:srgbClr val="7030A0"/>
                </a:solidFill>
              </a:rPr>
              <a:t>suferindă</a:t>
            </a:r>
            <a:r>
              <a:rPr lang="vi-VN" sz="3600" i="1" dirty="0" smtClean="0">
                <a:solidFill>
                  <a:srgbClr val="7030A0"/>
                </a:solidFill>
              </a:rPr>
              <a:t>, oameni </a:t>
            </a:r>
            <a:r>
              <a:rPr lang="vi-VN" sz="3600" b="1" i="1" dirty="0" smtClean="0">
                <a:solidFill>
                  <a:srgbClr val="7030A0"/>
                </a:solidFill>
              </a:rPr>
              <a:t>suferinzi</a:t>
            </a:r>
            <a:r>
              <a:rPr lang="vi-VN" sz="3600" i="1" dirty="0" smtClean="0">
                <a:solidFill>
                  <a:srgbClr val="7030A0"/>
                </a:solidFill>
              </a:rPr>
              <a:t>, femei </a:t>
            </a:r>
            <a:r>
              <a:rPr lang="vi-VN" sz="3600" b="1" i="1" dirty="0" smtClean="0">
                <a:solidFill>
                  <a:srgbClr val="7030A0"/>
                </a:solidFill>
              </a:rPr>
              <a:t>suferinde.</a:t>
            </a:r>
            <a:endParaRPr lang="en-GB" sz="3600" dirty="0">
              <a:solidFill>
                <a:srgbClr val="7030A0"/>
              </a:solidFill>
              <a:latin typeface="Baskerville Old Fac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4619" y="908721"/>
            <a:ext cx="8394799" cy="1077218"/>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200" b="1" i="1" dirty="0" err="1" smtClean="0">
                <a:ln w="11430"/>
                <a:solidFill>
                  <a:srgbClr val="FF6600"/>
                </a:solidFill>
                <a:effectLst>
                  <a:outerShdw blurRad="80000" dist="40000" dir="5040000" algn="tl">
                    <a:srgbClr val="000000">
                      <a:alpha val="30000"/>
                    </a:srgbClr>
                  </a:outerShdw>
                </a:effectLst>
              </a:rPr>
              <a:t>Atribut</a:t>
            </a:r>
            <a:r>
              <a:rPr lang="en-US" sz="3200" b="1" i="1" dirty="0" smtClean="0">
                <a:ln w="11430"/>
                <a:solidFill>
                  <a:srgbClr val="FF6600"/>
                </a:solidFill>
                <a:effectLst>
                  <a:outerShdw blurRad="80000" dist="40000" dir="5040000" algn="tl">
                    <a:srgbClr val="000000">
                      <a:alpha val="30000"/>
                    </a:srgbClr>
                  </a:outerShdw>
                </a:effectLst>
              </a:rPr>
              <a:t> adjectival </a:t>
            </a:r>
            <a:r>
              <a:rPr lang="en-US" sz="3200" b="1" i="1" dirty="0" err="1" smtClean="0">
                <a:ln w="11430"/>
                <a:solidFill>
                  <a:srgbClr val="FF6600"/>
                </a:solidFill>
                <a:effectLst>
                  <a:outerShdw blurRad="80000" dist="40000" dir="5040000" algn="tl">
                    <a:srgbClr val="000000">
                      <a:alpha val="30000"/>
                    </a:srgbClr>
                  </a:outerShdw>
                </a:effectLst>
              </a:rPr>
              <a:t>exprimat</a:t>
            </a:r>
            <a:r>
              <a:rPr lang="en-US" sz="3200" b="1" i="1" dirty="0" smtClean="0">
                <a:ln w="11430"/>
                <a:solidFill>
                  <a:srgbClr val="FF6600"/>
                </a:solidFill>
                <a:effectLst>
                  <a:outerShdw blurRad="80000" dist="40000" dir="5040000" algn="tl">
                    <a:srgbClr val="000000">
                      <a:alpha val="30000"/>
                    </a:srgbClr>
                  </a:outerShdw>
                </a:effectLst>
              </a:rPr>
              <a:t> </a:t>
            </a:r>
            <a:r>
              <a:rPr lang="en-US" sz="3200" b="1" i="1" dirty="0" err="1" smtClean="0">
                <a:ln w="11430"/>
                <a:solidFill>
                  <a:srgbClr val="FF6600"/>
                </a:solidFill>
                <a:effectLst>
                  <a:outerShdw blurRad="80000" dist="40000" dir="5040000" algn="tl">
                    <a:srgbClr val="000000">
                      <a:alpha val="30000"/>
                    </a:srgbClr>
                  </a:outerShdw>
                </a:effectLst>
              </a:rPr>
              <a:t>prin</a:t>
            </a:r>
            <a:r>
              <a:rPr lang="en-US" sz="3200" b="1" i="1" dirty="0" smtClean="0">
                <a:ln w="11430"/>
                <a:solidFill>
                  <a:srgbClr val="FF6600"/>
                </a:solidFill>
                <a:effectLst>
                  <a:outerShdw blurRad="80000" dist="40000" dir="5040000" algn="tl">
                    <a:srgbClr val="000000">
                      <a:alpha val="30000"/>
                    </a:srgbClr>
                  </a:outerShdw>
                </a:effectLst>
              </a:rPr>
              <a:t> </a:t>
            </a:r>
            <a:r>
              <a:rPr lang="en-US" sz="3200" b="1" i="1" dirty="0" err="1" smtClean="0">
                <a:ln w="11430"/>
                <a:solidFill>
                  <a:srgbClr val="FF6600"/>
                </a:solidFill>
                <a:effectLst>
                  <a:outerShdw blurRad="80000" dist="40000" dir="5040000" algn="tl">
                    <a:srgbClr val="000000">
                      <a:alpha val="30000"/>
                    </a:srgbClr>
                  </a:outerShdw>
                </a:effectLst>
              </a:rPr>
              <a:t>participiu</a:t>
            </a:r>
            <a:r>
              <a:rPr lang="en-US" sz="3200" b="1" i="1" dirty="0" smtClean="0">
                <a:ln w="11430"/>
                <a:solidFill>
                  <a:srgbClr val="FF6600"/>
                </a:solidFill>
                <a:effectLst>
                  <a:outerShdw blurRad="80000" dist="40000" dir="5040000" algn="tl">
                    <a:srgbClr val="000000">
                      <a:alpha val="30000"/>
                    </a:srgbClr>
                  </a:outerShdw>
                </a:effectLst>
              </a:rPr>
              <a:t> cu </a:t>
            </a:r>
            <a:r>
              <a:rPr lang="en-US" sz="3200" b="1" i="1" dirty="0" err="1" smtClean="0">
                <a:ln w="11430"/>
                <a:solidFill>
                  <a:srgbClr val="FF6600"/>
                </a:solidFill>
                <a:effectLst>
                  <a:outerShdw blurRad="80000" dist="40000" dir="5040000" algn="tl">
                    <a:srgbClr val="000000">
                      <a:alpha val="30000"/>
                    </a:srgbClr>
                  </a:outerShdw>
                </a:effectLst>
              </a:rPr>
              <a:t>valoare</a:t>
            </a:r>
            <a:r>
              <a:rPr lang="en-US" sz="3200" b="1" i="1" dirty="0" smtClean="0">
                <a:ln w="11430"/>
                <a:solidFill>
                  <a:srgbClr val="FF6600"/>
                </a:solidFill>
                <a:effectLst>
                  <a:outerShdw blurRad="80000" dist="40000" dir="5040000" algn="tl">
                    <a:srgbClr val="000000">
                      <a:alpha val="30000"/>
                    </a:srgbClr>
                  </a:outerShdw>
                </a:effectLst>
              </a:rPr>
              <a:t> </a:t>
            </a:r>
            <a:r>
              <a:rPr lang="en-US" sz="3200" b="1" i="1" dirty="0" err="1" smtClean="0">
                <a:ln w="11430"/>
                <a:solidFill>
                  <a:srgbClr val="FF6600"/>
                </a:solidFill>
                <a:effectLst>
                  <a:outerShdw blurRad="80000" dist="40000" dir="5040000" algn="tl">
                    <a:srgbClr val="000000">
                      <a:alpha val="30000"/>
                    </a:srgbClr>
                  </a:outerShdw>
                </a:effectLst>
              </a:rPr>
              <a:t>adjectivala</a:t>
            </a:r>
            <a:r>
              <a:rPr lang="en-US" sz="3200" b="1" i="1" dirty="0" smtClean="0">
                <a:ln w="11430"/>
                <a:solidFill>
                  <a:srgbClr val="FF6600"/>
                </a:solidFill>
                <a:effectLst>
                  <a:outerShdw blurRad="80000" dist="40000" dir="5040000" algn="tl">
                    <a:srgbClr val="000000">
                      <a:alpha val="30000"/>
                    </a:srgbClr>
                  </a:outerShdw>
                </a:effectLst>
              </a:rPr>
              <a:t>:</a:t>
            </a:r>
            <a:endParaRPr lang="en-US" sz="3200" b="1" i="1" cap="none" spc="0" dirty="0">
              <a:ln w="11430"/>
              <a:solidFill>
                <a:srgbClr val="FF6600"/>
              </a:solidFill>
              <a:effectLst>
                <a:outerShdw blurRad="80000" dist="40000" dir="5040000" algn="tl">
                  <a:srgbClr val="000000">
                    <a:alpha val="30000"/>
                  </a:srgbClr>
                </a:outerShdw>
              </a:effectLst>
            </a:endParaRPr>
          </a:p>
        </p:txBody>
      </p:sp>
      <p:sp>
        <p:nvSpPr>
          <p:cNvPr id="3" name="Rectangle 2"/>
          <p:cNvSpPr/>
          <p:nvPr/>
        </p:nvSpPr>
        <p:spPr>
          <a:xfrm>
            <a:off x="755576" y="2276872"/>
            <a:ext cx="7704856" cy="3785652"/>
          </a:xfrm>
          <a:prstGeom prst="rect">
            <a:avLst/>
          </a:prstGeom>
        </p:spPr>
        <p:txBody>
          <a:bodyPr wrap="square">
            <a:spAutoFit/>
          </a:bodyPr>
          <a:lstStyle/>
          <a:p>
            <a:pPr algn="ctr"/>
            <a:r>
              <a:rPr lang="vi-VN" sz="2000" dirty="0" smtClean="0">
                <a:solidFill>
                  <a:srgbClr val="FF6600"/>
                </a:solidFill>
              </a:rPr>
              <a:t>Participiul cu valoare de adjectiv (acordat) este participiul (activ) care determină substantive şi care are desinenţe specifice adjectivelor propriu-zise, variabile cu două terminaţii: om căsătorit, femeie căsătorită, oameni căsătoriţi, femei căsătorite.</a:t>
            </a:r>
          </a:p>
          <a:p>
            <a:pPr algn="ctr"/>
            <a:r>
              <a:rPr lang="vi-VN" sz="2000" dirty="0" smtClean="0">
                <a:solidFill>
                  <a:srgbClr val="FF6600"/>
                </a:solidFill>
              </a:rPr>
              <a:t>Atributul adjectival exprimat prin participiu cu valoare de adjectiv poate fi izolat: Constantin, dezamăgit, înfipse în ea cuţitul (Gramatica, II, p. 138); Aflat în vizită la Londra, premierul a avut câteva convorbiri (Theodor Hristea, op. Cit. p.334) </a:t>
            </a:r>
          </a:p>
          <a:p>
            <a:pPr algn="ctr"/>
            <a:r>
              <a:rPr lang="vi-VN" sz="2000" dirty="0" smtClean="0">
                <a:solidFill>
                  <a:srgbClr val="FF6600"/>
                </a:solidFill>
              </a:rPr>
              <a:t>Când participiul este pasiv şi când determină substantive sau cuvinte cu rol de substantiv, el este considerat tot atribut adjectival, neizolat: (</a:t>
            </a:r>
            <a:r>
              <a:rPr lang="vi-VN" sz="2000" i="1" dirty="0" smtClean="0">
                <a:solidFill>
                  <a:srgbClr val="FF6600"/>
                </a:solidFill>
              </a:rPr>
              <a:t>clădire </a:t>
            </a:r>
            <a:r>
              <a:rPr lang="vi-VN" sz="2000" b="1" i="1" dirty="0" smtClean="0">
                <a:solidFill>
                  <a:srgbClr val="FF6600"/>
                </a:solidFill>
              </a:rPr>
              <a:t>păzită</a:t>
            </a:r>
            <a:r>
              <a:rPr lang="vi-VN" sz="2000" i="1" dirty="0" smtClean="0">
                <a:solidFill>
                  <a:srgbClr val="FF6600"/>
                </a:solidFill>
              </a:rPr>
              <a:t>, deţinut </a:t>
            </a:r>
            <a:r>
              <a:rPr lang="vi-VN" sz="2000" b="1" i="1" dirty="0" smtClean="0">
                <a:solidFill>
                  <a:srgbClr val="FF6600"/>
                </a:solidFill>
              </a:rPr>
              <a:t>păzit)</a:t>
            </a:r>
            <a:r>
              <a:rPr lang="vi-VN" sz="2000" dirty="0" smtClean="0">
                <a:solidFill>
                  <a:srgbClr val="FF6600"/>
                </a:solidFill>
              </a:rPr>
              <a:t> sau izolat (</a:t>
            </a:r>
            <a:r>
              <a:rPr lang="vi-VN" sz="2000" i="1" dirty="0" smtClean="0">
                <a:solidFill>
                  <a:srgbClr val="FF6600"/>
                </a:solidFill>
              </a:rPr>
              <a:t>El, </a:t>
            </a:r>
            <a:r>
              <a:rPr lang="vi-VN" sz="2000" b="1" i="1" dirty="0" smtClean="0">
                <a:solidFill>
                  <a:srgbClr val="FF6600"/>
                </a:solidFill>
              </a:rPr>
              <a:t>ameninţat</a:t>
            </a:r>
            <a:r>
              <a:rPr lang="vi-VN" sz="2000" i="1" dirty="0" smtClean="0">
                <a:solidFill>
                  <a:srgbClr val="FF6600"/>
                </a:solidFill>
              </a:rPr>
              <a:t> de colegi, a fugit acasă; Ţara, </a:t>
            </a:r>
            <a:r>
              <a:rPr lang="vi-VN" sz="2000" b="1" i="1" dirty="0" smtClean="0">
                <a:solidFill>
                  <a:srgbClr val="FF6600"/>
                </a:solidFill>
              </a:rPr>
              <a:t>atacată</a:t>
            </a:r>
            <a:r>
              <a:rPr lang="vi-VN" sz="2000" i="1" dirty="0" smtClean="0">
                <a:solidFill>
                  <a:srgbClr val="FF6600"/>
                </a:solidFill>
              </a:rPr>
              <a:t> de turci, se pregătea de luptă. </a:t>
            </a:r>
            <a:endParaRPr lang="vi-VN" sz="2000" dirty="0">
              <a:solidFill>
                <a:srgbClr val="FF66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eg"/>
          <p:cNvPicPr>
            <a:picLocks noChangeAspect="1"/>
          </p:cNvPicPr>
          <p:nvPr/>
        </p:nvPicPr>
        <p:blipFill>
          <a:blip r:embed="rId2" cstate="print"/>
          <a:stretch>
            <a:fillRect/>
          </a:stretch>
        </p:blipFill>
        <p:spPr>
          <a:xfrm>
            <a:off x="899592" y="2348880"/>
            <a:ext cx="7272807" cy="3909020"/>
          </a:xfrm>
          <a:prstGeom prst="rect">
            <a:avLst/>
          </a:prstGeom>
        </p:spPr>
      </p:pic>
      <p:sp>
        <p:nvSpPr>
          <p:cNvPr id="3" name="Rectangle 2"/>
          <p:cNvSpPr/>
          <p:nvPr/>
        </p:nvSpPr>
        <p:spPr>
          <a:xfrm>
            <a:off x="323528" y="548680"/>
            <a:ext cx="8820472" cy="1077218"/>
          </a:xfrm>
          <a:prstGeom prst="rect">
            <a:avLst/>
          </a:prstGeom>
          <a:noFill/>
        </p:spPr>
        <p:txBody>
          <a:bodyPr wrap="square" lIns="91440" tIns="45720" rIns="91440" bIns="45720">
            <a:spAutoFit/>
          </a:bodyPr>
          <a:lstStyle/>
          <a:p>
            <a:pPr algn="ctr"/>
            <a:r>
              <a:rPr lang="en-US" sz="3200" b="1" dirty="0" err="1"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Atribut</a:t>
            </a:r>
            <a:r>
              <a:rPr lang="en-US" sz="3200" b="1" dirty="0"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 adjectival </a:t>
            </a:r>
            <a:r>
              <a:rPr lang="en-US" sz="3200" b="1" dirty="0" err="1"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exprimat</a:t>
            </a:r>
            <a:r>
              <a:rPr lang="en-US" sz="3200" b="1" dirty="0"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 </a:t>
            </a:r>
            <a:r>
              <a:rPr lang="en-US" sz="3200" b="1" dirty="0" err="1"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prin</a:t>
            </a:r>
            <a:r>
              <a:rPr lang="en-US" sz="3200" b="1" dirty="0"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 adjective </a:t>
            </a:r>
            <a:r>
              <a:rPr lang="en-US" sz="3200" b="1" dirty="0" err="1"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pronominale</a:t>
            </a:r>
            <a:r>
              <a:rPr lang="en-US" sz="3200" b="1" dirty="0" smtClean="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rPr>
              <a:t>:</a:t>
            </a:r>
            <a:endParaRPr lang="en-US" sz="3200" b="1" cap="none" spc="0" dirty="0">
              <a:ln w="24500" cmpd="dbl">
                <a:solidFill>
                  <a:schemeClr val="accent2">
                    <a:shade val="85000"/>
                    <a:satMod val="155000"/>
                  </a:schemeClr>
                </a:solidFill>
                <a:prstDash val="solid"/>
                <a:miter lim="800000"/>
              </a:ln>
              <a:solidFill>
                <a:srgbClr val="993366"/>
              </a:soli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48680"/>
            <a:ext cx="9144000" cy="5801588"/>
          </a:xfrm>
          <a:prstGeom prst="rect">
            <a:avLst/>
          </a:prstGeom>
        </p:spPr>
        <p:txBody>
          <a:bodyPr wrap="square">
            <a:spAutoFit/>
          </a:bodyPr>
          <a:lstStyle/>
          <a:p>
            <a:pPr algn="ctr"/>
            <a:r>
              <a:rPr lang="vi-VN" i="1" dirty="0" smtClean="0">
                <a:solidFill>
                  <a:srgbClr val="002060"/>
                </a:solidFill>
              </a:rPr>
              <a:t>Pronumele devin adjective când stau pe lângă substantive, când se acordă cu acestea în gen, număr şi caz şi când, deşi sunt pronume, nu ţin locul unui substantiv, ci, al unui adjectiv. </a:t>
            </a:r>
          </a:p>
          <a:p>
            <a:pPr algn="ctr"/>
            <a:r>
              <a:rPr lang="vi-VN" i="1" dirty="0" smtClean="0">
                <a:solidFill>
                  <a:srgbClr val="002060"/>
                </a:solidFill>
              </a:rPr>
              <a:t>Pot fi atribute adjectivale (deci au valoare adjectivală) următoarele tipuri de pronume:</a:t>
            </a:r>
          </a:p>
          <a:p>
            <a:pPr algn="ctr"/>
            <a:r>
              <a:rPr lang="vi-VN" i="1" dirty="0" smtClean="0">
                <a:solidFill>
                  <a:srgbClr val="002060"/>
                </a:solidFill>
              </a:rPr>
              <a:t>- demonstrativ: Această fată este inteligentă, Am discutat cu sora aceluiaşi băiat. </a:t>
            </a:r>
          </a:p>
          <a:p>
            <a:pPr algn="ctr"/>
            <a:r>
              <a:rPr lang="vi-VN" i="1" dirty="0" smtClean="0">
                <a:solidFill>
                  <a:srgbClr val="002060"/>
                </a:solidFill>
              </a:rPr>
              <a:t>- nehotărât: Fiecare elev va primi diplomă; Aceste note sunt ale altui student.</a:t>
            </a:r>
          </a:p>
          <a:p>
            <a:pPr algn="ctr"/>
            <a:r>
              <a:rPr lang="vi-VN" i="1" dirty="0" smtClean="0">
                <a:solidFill>
                  <a:srgbClr val="002060"/>
                </a:solidFill>
              </a:rPr>
              <a:t>- negativ: Nu a venit nicio studentă, N-a vorbit niciunui elev.</a:t>
            </a:r>
          </a:p>
          <a:p>
            <a:pPr algn="ctr"/>
            <a:r>
              <a:rPr lang="vi-VN" i="1" dirty="0" smtClean="0">
                <a:solidFill>
                  <a:srgbClr val="002060"/>
                </a:solidFill>
              </a:rPr>
              <a:t>- posesiv: Băiatul meu este medic, Părinţii voştri sunt acasă, Ai noştri însurăţei sosesc. </a:t>
            </a:r>
          </a:p>
          <a:p>
            <a:pPr algn="ctr"/>
            <a:r>
              <a:rPr lang="vi-VN" i="1" dirty="0" smtClean="0">
                <a:solidFill>
                  <a:srgbClr val="002060"/>
                </a:solidFill>
              </a:rPr>
              <a:t>- relativ: Nu ştiu cărei studente i-a telefonat, Nu am aflat al cărui elev este cartea. </a:t>
            </a:r>
          </a:p>
          <a:p>
            <a:pPr algn="ctr"/>
            <a:r>
              <a:rPr lang="vi-VN" i="1" dirty="0" smtClean="0">
                <a:solidFill>
                  <a:srgbClr val="002060"/>
                </a:solidFill>
              </a:rPr>
              <a:t>- interogativ: Care elev ştie poezia? Cu câte fete te-ai întâlnit?</a:t>
            </a:r>
          </a:p>
          <a:p>
            <a:pPr algn="ctr"/>
            <a:r>
              <a:rPr lang="vi-VN" i="1" dirty="0" smtClean="0">
                <a:solidFill>
                  <a:srgbClr val="002060"/>
                </a:solidFill>
              </a:rPr>
              <a:t>- de întărire: El însuşi conduce oştenii în luptă, Miruna însăşi conducea maşina. </a:t>
            </a:r>
          </a:p>
          <a:p>
            <a:pPr algn="ctr"/>
            <a:r>
              <a:rPr lang="vi-VN" i="1" dirty="0" smtClean="0">
                <a:solidFill>
                  <a:srgbClr val="002060"/>
                </a:solidFill>
              </a:rPr>
              <a:t>Nu devin adjective pronominale, deci nici atribute adjectivale pronominale, pronumele personale, reflexive, de politeţe, interogativul cine, relativul ce, nehotărâtele oricine, fiecine, careva, cineva, altceva, altcineva şi negativele nimic (a) şi nimeni (ea) </a:t>
            </a:r>
          </a:p>
          <a:p>
            <a:pPr algn="ctr"/>
            <a:r>
              <a:rPr lang="vi-VN" i="1" dirty="0" smtClean="0">
                <a:solidFill>
                  <a:srgbClr val="002060"/>
                </a:solidFill>
              </a:rPr>
              <a:t>Atributul adjectival exprimat prin adjective pronominale poate sta, prin acord cu substantivul regent, în toate cazurile:</a:t>
            </a:r>
          </a:p>
          <a:p>
            <a:pPr algn="ctr"/>
            <a:r>
              <a:rPr lang="vi-VN" i="1" dirty="0" smtClean="0">
                <a:solidFill>
                  <a:srgbClr val="002060"/>
                </a:solidFill>
              </a:rPr>
              <a:t>- nominativ: Haina sa este nouă;</a:t>
            </a:r>
          </a:p>
          <a:p>
            <a:pPr algn="ctr"/>
            <a:r>
              <a:rPr lang="vi-VN" i="1" dirty="0" smtClean="0">
                <a:solidFill>
                  <a:srgbClr val="002060"/>
                </a:solidFill>
              </a:rPr>
              <a:t>- genitiv: Lucrările sunt ale celorlalţi studenţi.;</a:t>
            </a:r>
          </a:p>
          <a:p>
            <a:pPr algn="ctr"/>
            <a:r>
              <a:rPr lang="vi-VN" i="1" dirty="0" smtClean="0">
                <a:solidFill>
                  <a:srgbClr val="002060"/>
                </a:solidFill>
              </a:rPr>
              <a:t>- dativ: Nu am - vocativ: De unde vii, băiatul meu?</a:t>
            </a:r>
            <a:r>
              <a:rPr lang="vi-VN" i="1" dirty="0" smtClean="0">
                <a:solidFill>
                  <a:srgbClr val="002060"/>
                </a:solidFill>
              </a:rPr>
              <a:t> telefonat niciunui coleg.;</a:t>
            </a:r>
          </a:p>
          <a:p>
            <a:pPr algn="ctr"/>
            <a:r>
              <a:rPr lang="vi-VN" i="1" dirty="0" smtClean="0">
                <a:solidFill>
                  <a:srgbClr val="002060"/>
                </a:solidFill>
              </a:rPr>
              <a:t>- acuzativ: A discutat cu toţi elevii;</a:t>
            </a:r>
          </a:p>
          <a:p>
            <a:pPr algn="ctr"/>
            <a:endParaRPr lang="vi-VN" sz="11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642" y="620688"/>
            <a:ext cx="8986358"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Topica</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atributului</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adjectival:</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Rectangle 2"/>
          <p:cNvSpPr/>
          <p:nvPr/>
        </p:nvSpPr>
        <p:spPr>
          <a:xfrm>
            <a:off x="971600" y="3429000"/>
            <a:ext cx="7272808" cy="1631216"/>
          </a:xfrm>
          <a:prstGeom prst="rect">
            <a:avLst/>
          </a:prstGeom>
        </p:spPr>
        <p:txBody>
          <a:bodyPr wrap="square">
            <a:spAutoFit/>
          </a:bodyPr>
          <a:lstStyle/>
          <a:p>
            <a:pPr algn="ctr"/>
            <a:r>
              <a:rPr lang="vi-VN" sz="2000" dirty="0" smtClean="0">
                <a:solidFill>
                  <a:srgbClr val="002060"/>
                </a:solidFill>
              </a:rPr>
              <a:t>Atributul adjectival (propriu-zis) stă după substantivele pe care le determină (</a:t>
            </a:r>
            <a:r>
              <a:rPr lang="vi-VN" sz="2000" i="1" dirty="0" smtClean="0">
                <a:solidFill>
                  <a:srgbClr val="002060"/>
                </a:solidFill>
              </a:rPr>
              <a:t>flori </a:t>
            </a:r>
            <a:r>
              <a:rPr lang="vi-VN" sz="2000" b="1" i="1" dirty="0" smtClean="0">
                <a:solidFill>
                  <a:srgbClr val="002060"/>
                </a:solidFill>
              </a:rPr>
              <a:t>frumoase</a:t>
            </a:r>
            <a:r>
              <a:rPr lang="vi-VN" sz="2000" i="1" dirty="0" smtClean="0">
                <a:solidFill>
                  <a:srgbClr val="002060"/>
                </a:solidFill>
              </a:rPr>
              <a:t>, apă </a:t>
            </a:r>
            <a:r>
              <a:rPr lang="vi-VN" sz="2000" b="1" i="1" dirty="0" smtClean="0">
                <a:solidFill>
                  <a:srgbClr val="002060"/>
                </a:solidFill>
              </a:rPr>
              <a:t>clocotindă</a:t>
            </a:r>
            <a:r>
              <a:rPr lang="vi-VN" sz="2000" i="1" dirty="0" smtClean="0">
                <a:solidFill>
                  <a:srgbClr val="002060"/>
                </a:solidFill>
              </a:rPr>
              <a:t>, flăcău </a:t>
            </a:r>
            <a:r>
              <a:rPr lang="vi-VN" sz="2000" b="1" i="1" dirty="0" smtClean="0">
                <a:solidFill>
                  <a:srgbClr val="002060"/>
                </a:solidFill>
              </a:rPr>
              <a:t>dezgheţat</a:t>
            </a:r>
            <a:r>
              <a:rPr lang="vi-VN" sz="2000" i="1" dirty="0" smtClean="0">
                <a:solidFill>
                  <a:srgbClr val="002060"/>
                </a:solidFill>
              </a:rPr>
              <a:t>)</a:t>
            </a:r>
            <a:endParaRPr lang="vi-VN" sz="2000" dirty="0" smtClean="0">
              <a:solidFill>
                <a:srgbClr val="002060"/>
              </a:solidFill>
            </a:endParaRPr>
          </a:p>
          <a:p>
            <a:pPr algn="ctr"/>
            <a:r>
              <a:rPr lang="vi-VN" sz="2000" dirty="0" smtClean="0">
                <a:solidFill>
                  <a:srgbClr val="002060"/>
                </a:solidFill>
              </a:rPr>
              <a:t>În cazuri speciale, când accentul cade pe însuşire, el poate sta înaintea substantivul: Şi cerul se dezbracă de viforoşii nori</a:t>
            </a:r>
            <a:endParaRPr lang="vi-VN" sz="2000" dirty="0">
              <a:solidFill>
                <a:srgbClr val="00206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812</Words>
  <Application>Microsoft Office PowerPoint</Application>
  <PresentationFormat>On-screen Show (4:3)</PresentationFormat>
  <Paragraphs>45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n'joy</dc:creator>
  <cp:lastModifiedBy>n'joy</cp:lastModifiedBy>
  <cp:revision>7</cp:revision>
  <dcterms:created xsi:type="dcterms:W3CDTF">2011-05-07T09:21:03Z</dcterms:created>
  <dcterms:modified xsi:type="dcterms:W3CDTF">2011-05-07T10:25:14Z</dcterms:modified>
</cp:coreProperties>
</file>